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6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9" r:id="rId3"/>
    <p:sldId id="320" r:id="rId4"/>
    <p:sldId id="321" r:id="rId5"/>
    <p:sldId id="322" r:id="rId6"/>
    <p:sldId id="325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2" r:id="rId21"/>
    <p:sldId id="353" r:id="rId22"/>
    <p:sldId id="355" r:id="rId23"/>
    <p:sldId id="354" r:id="rId24"/>
    <p:sldId id="307" r:id="rId2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E0B93257-C454-45DA-9086-2E044DAB68ED}">
          <p14:sldIdLst>
            <p14:sldId id="256"/>
            <p14:sldId id="319"/>
            <p14:sldId id="320"/>
            <p14:sldId id="321"/>
            <p14:sldId id="322"/>
            <p14:sldId id="325"/>
            <p14:sldId id="317"/>
            <p14:sldId id="300"/>
            <p14:sldId id="298"/>
            <p14:sldId id="299"/>
            <p14:sldId id="323"/>
            <p14:sldId id="324"/>
            <p14:sldId id="326"/>
            <p14:sldId id="327"/>
            <p14:sldId id="335"/>
            <p14:sldId id="328"/>
            <p14:sldId id="329"/>
            <p14:sldId id="330"/>
            <p14:sldId id="331"/>
            <p14:sldId id="332"/>
            <p14:sldId id="333"/>
            <p14:sldId id="334"/>
            <p14:sldId id="336"/>
            <p14:sldId id="339"/>
            <p14:sldId id="338"/>
            <p14:sldId id="340"/>
            <p14:sldId id="337"/>
            <p14:sldId id="292"/>
            <p14:sldId id="272"/>
            <p14:sldId id="291"/>
            <p14:sldId id="318"/>
            <p14:sldId id="278"/>
            <p14:sldId id="314"/>
            <p14:sldId id="3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Toceva" initials="I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6433" autoAdjust="0"/>
  </p:normalViewPr>
  <p:slideViewPr>
    <p:cSldViewPr>
      <p:cViewPr varScale="1">
        <p:scale>
          <a:sx n="89" d="100"/>
          <a:sy n="89" d="100"/>
        </p:scale>
        <p:origin x="-21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msoft\Documents\_Podatoci_KUMANOVO_2018\Kumanovo_06_02_2018\rezultati\D12_02_2018_Skara_Zmar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msoft\Documents\_Podatoci_KUMANOVO_2018\Kumanovo_06_02_2018\rezultati\D12_02_2018_Skara_Zmar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msoft\Documents\_Podatoci_KUMANOVO_2018\Kumanovo_06_02_2018\rezultati\D17_02_2018_&#1059;&#1056;&#1045;&#1044;_&#1055;&#1086;&#1089;&#1090;&#1086;&#1112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k-MK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/>
              <a:t>Моментални</a:t>
            </a:r>
            <a:r>
              <a:rPr lang="mk-MK" baseline="0"/>
              <a:t> вредности-Скара Жмара 12.02.2018 (пред-после)</a:t>
            </a:r>
            <a:endParaRPr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Резултати!$C$1</c:f>
              <c:strCache>
                <c:ptCount val="1"/>
                <c:pt idx="0">
                  <c:v>Вредност</c:v>
                </c:pt>
              </c:strCache>
            </c:strRef>
          </c:tx>
          <c:spPr>
            <a:ln w="22225" cap="rnd" cmpd="sng">
              <a:gradFill flip="none" rotWithShape="1">
                <a:gsLst>
                  <a:gs pos="54000">
                    <a:srgbClr val="D82F13"/>
                  </a:gs>
                  <a:gs pos="0">
                    <a:srgbClr val="FF0000"/>
                  </a:gs>
                  <a:gs pos="100000">
                    <a:schemeClr val="accent6"/>
                  </a:gs>
                </a:gsLst>
                <a:lin ang="5400000" scaled="1"/>
                <a:tileRect/>
              </a:gradFill>
              <a:round/>
              <a:headEnd type="none"/>
            </a:ln>
            <a:effectLst/>
          </c:spPr>
          <c:marker>
            <c:symbol val="none"/>
          </c:marker>
          <c:cat>
            <c:strRef>
              <c:f>Резултати!$B$2:$B$69</c:f>
              <c:strCache>
                <c:ptCount val="51"/>
                <c:pt idx="0">
                  <c:v> </c:v>
                </c:pt>
                <c:pt idx="1">
                  <c:v>12.02.2018 20:00</c:v>
                </c:pt>
                <c:pt idx="2">
                  <c:v>12.02.2018 20:01</c:v>
                </c:pt>
                <c:pt idx="3">
                  <c:v>12.02.2018 20:02</c:v>
                </c:pt>
                <c:pt idx="4">
                  <c:v>12.02.2018 20:03</c:v>
                </c:pt>
                <c:pt idx="5">
                  <c:v>12.02.2018 20:04</c:v>
                </c:pt>
                <c:pt idx="6">
                  <c:v>12.02.2018 20:05</c:v>
                </c:pt>
                <c:pt idx="7">
                  <c:v>12.02.2018 20:06</c:v>
                </c:pt>
                <c:pt idx="8">
                  <c:v>12.02.2018 20:07</c:v>
                </c:pt>
                <c:pt idx="9">
                  <c:v>12.02.2018 20:08</c:v>
                </c:pt>
                <c:pt idx="10">
                  <c:v>12.02.2018 20:09</c:v>
                </c:pt>
                <c:pt idx="11">
                  <c:v>12.02.2018 20:10</c:v>
                </c:pt>
                <c:pt idx="12">
                  <c:v>12.02.2018 20:11</c:v>
                </c:pt>
                <c:pt idx="13">
                  <c:v>12.02.2018 20:12</c:v>
                </c:pt>
                <c:pt idx="14">
                  <c:v>12.02.2018 20:13</c:v>
                </c:pt>
                <c:pt idx="15">
                  <c:v>12.02.2018 20:14</c:v>
                </c:pt>
                <c:pt idx="16">
                  <c:v>12.02.2018 20:15</c:v>
                </c:pt>
                <c:pt idx="17">
                  <c:v>12.02.2018 20:16</c:v>
                </c:pt>
                <c:pt idx="18">
                  <c:v>12.02.2018 20:17</c:v>
                </c:pt>
                <c:pt idx="19">
                  <c:v>12.02.2018 20:18</c:v>
                </c:pt>
                <c:pt idx="20">
                  <c:v>12.02.2018 20:19</c:v>
                </c:pt>
                <c:pt idx="21">
                  <c:v>12.02.2018 20:20</c:v>
                </c:pt>
                <c:pt idx="22">
                  <c:v>12.02.2018 20:21</c:v>
                </c:pt>
                <c:pt idx="23">
                  <c:v>12.02.2018 20:22</c:v>
                </c:pt>
                <c:pt idx="24">
                  <c:v>12.02.2018 20:23</c:v>
                </c:pt>
                <c:pt idx="25">
                  <c:v>12.02.2018 20:24</c:v>
                </c:pt>
                <c:pt idx="26">
                  <c:v>12.02.2018 20:25</c:v>
                </c:pt>
                <c:pt idx="27">
                  <c:v>12.02.2018 20:26</c:v>
                </c:pt>
                <c:pt idx="28">
                  <c:v>12.02.2018 20:27</c:v>
                </c:pt>
                <c:pt idx="29">
                  <c:v>12.02.2018 20:28</c:v>
                </c:pt>
                <c:pt idx="30">
                  <c:v>12.02.2018 20:29</c:v>
                </c:pt>
                <c:pt idx="31">
                  <c:v>12.02.2018 20:30</c:v>
                </c:pt>
                <c:pt idx="32">
                  <c:v>12.02.2018 20:31</c:v>
                </c:pt>
                <c:pt idx="33">
                  <c:v>12.02.2018 20:34</c:v>
                </c:pt>
                <c:pt idx="34">
                  <c:v>12.02.2018 20:35</c:v>
                </c:pt>
                <c:pt idx="35">
                  <c:v>12.02.2018 20:36</c:v>
                </c:pt>
                <c:pt idx="36">
                  <c:v>12.02.2018 20:37</c:v>
                </c:pt>
                <c:pt idx="37">
                  <c:v>12.02.2018 20:38</c:v>
                </c:pt>
                <c:pt idx="38">
                  <c:v>12.02.2018 20:39</c:v>
                </c:pt>
                <c:pt idx="39">
                  <c:v>12.02.2018 20:40</c:v>
                </c:pt>
                <c:pt idx="40">
                  <c:v>12.02.2018 20:41</c:v>
                </c:pt>
                <c:pt idx="41">
                  <c:v>12.02.2018 20:42</c:v>
                </c:pt>
                <c:pt idx="42">
                  <c:v>12.02.2018 20:43</c:v>
                </c:pt>
                <c:pt idx="43">
                  <c:v>12.02.2018 20:44</c:v>
                </c:pt>
                <c:pt idx="44">
                  <c:v>12.02.2018 20:45</c:v>
                </c:pt>
                <c:pt idx="45">
                  <c:v>12.02.2018 20:46</c:v>
                </c:pt>
                <c:pt idx="46">
                  <c:v>12.02.2018 20:47</c:v>
                </c:pt>
                <c:pt idx="47">
                  <c:v>12.02.2018 20:48</c:v>
                </c:pt>
                <c:pt idx="48">
                  <c:v>12.02.2018 20:49</c:v>
                </c:pt>
                <c:pt idx="49">
                  <c:v>12.02.2018 20:50</c:v>
                </c:pt>
                <c:pt idx="50">
                  <c:v>12.02.2018 20:51</c:v>
                </c:pt>
              </c:strCache>
            </c:strRef>
          </c:cat>
          <c:val>
            <c:numRef>
              <c:f>Резултати!$C$2:$C$69</c:f>
              <c:numCache>
                <c:formatCode>General</c:formatCode>
                <c:ptCount val="68"/>
                <c:pt idx="0">
                  <c:v>505.2</c:v>
                </c:pt>
                <c:pt idx="1">
                  <c:v>505.2</c:v>
                </c:pt>
                <c:pt idx="2">
                  <c:v>556.6</c:v>
                </c:pt>
                <c:pt idx="3">
                  <c:v>646.29999999999995</c:v>
                </c:pt>
                <c:pt idx="4">
                  <c:v>657.2</c:v>
                </c:pt>
                <c:pt idx="5">
                  <c:v>581.9</c:v>
                </c:pt>
                <c:pt idx="6">
                  <c:v>539.1</c:v>
                </c:pt>
                <c:pt idx="7">
                  <c:v>542.9</c:v>
                </c:pt>
                <c:pt idx="8">
                  <c:v>506.6</c:v>
                </c:pt>
                <c:pt idx="9">
                  <c:v>521.9</c:v>
                </c:pt>
                <c:pt idx="10">
                  <c:v>534.29999999999995</c:v>
                </c:pt>
                <c:pt idx="11">
                  <c:v>569.70000000000005</c:v>
                </c:pt>
                <c:pt idx="12">
                  <c:v>688.9</c:v>
                </c:pt>
                <c:pt idx="13">
                  <c:v>737.8</c:v>
                </c:pt>
                <c:pt idx="14">
                  <c:v>560.6</c:v>
                </c:pt>
                <c:pt idx="15">
                  <c:v>518.4</c:v>
                </c:pt>
                <c:pt idx="16">
                  <c:v>528</c:v>
                </c:pt>
                <c:pt idx="17">
                  <c:v>539.29999999999995</c:v>
                </c:pt>
                <c:pt idx="18">
                  <c:v>523.20000000000005</c:v>
                </c:pt>
                <c:pt idx="19">
                  <c:v>510</c:v>
                </c:pt>
                <c:pt idx="20">
                  <c:v>498.6</c:v>
                </c:pt>
                <c:pt idx="21">
                  <c:v>503.8</c:v>
                </c:pt>
                <c:pt idx="22">
                  <c:v>469.5</c:v>
                </c:pt>
                <c:pt idx="23">
                  <c:v>486.6</c:v>
                </c:pt>
                <c:pt idx="24">
                  <c:v>475.7</c:v>
                </c:pt>
                <c:pt idx="25">
                  <c:v>508.8</c:v>
                </c:pt>
                <c:pt idx="26">
                  <c:v>542.70000000000005</c:v>
                </c:pt>
                <c:pt idx="27">
                  <c:v>494.7</c:v>
                </c:pt>
                <c:pt idx="28">
                  <c:v>466.9</c:v>
                </c:pt>
                <c:pt idx="29">
                  <c:v>447.5</c:v>
                </c:pt>
                <c:pt idx="30">
                  <c:v>422.3</c:v>
                </c:pt>
                <c:pt idx="31">
                  <c:v>427.4</c:v>
                </c:pt>
                <c:pt idx="33">
                  <c:v>407.7</c:v>
                </c:pt>
                <c:pt idx="34">
                  <c:v>316.7</c:v>
                </c:pt>
                <c:pt idx="35">
                  <c:v>327.9</c:v>
                </c:pt>
                <c:pt idx="36">
                  <c:v>316.39999999999998</c:v>
                </c:pt>
                <c:pt idx="37">
                  <c:v>341.9</c:v>
                </c:pt>
                <c:pt idx="38">
                  <c:v>302</c:v>
                </c:pt>
                <c:pt idx="39">
                  <c:v>308.2</c:v>
                </c:pt>
                <c:pt idx="40">
                  <c:v>297.2</c:v>
                </c:pt>
                <c:pt idx="41">
                  <c:v>292.2</c:v>
                </c:pt>
                <c:pt idx="42">
                  <c:v>303.5</c:v>
                </c:pt>
                <c:pt idx="43">
                  <c:v>304.7</c:v>
                </c:pt>
                <c:pt idx="44">
                  <c:v>304.8</c:v>
                </c:pt>
                <c:pt idx="45">
                  <c:v>293.89999999999998</c:v>
                </c:pt>
                <c:pt idx="46">
                  <c:v>272.39999999999998</c:v>
                </c:pt>
                <c:pt idx="47">
                  <c:v>267.10000000000002</c:v>
                </c:pt>
                <c:pt idx="48">
                  <c:v>239.3</c:v>
                </c:pt>
                <c:pt idx="49">
                  <c:v>236.6</c:v>
                </c:pt>
                <c:pt idx="50">
                  <c:v>225.6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Резултати!$D$1</c:f>
              <c:strCache>
                <c:ptCount val="1"/>
                <c:pt idx="0">
                  <c:v>Гранична 24h вредност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Резултати!$B$2:$B$69</c:f>
              <c:strCache>
                <c:ptCount val="51"/>
                <c:pt idx="0">
                  <c:v> </c:v>
                </c:pt>
                <c:pt idx="1">
                  <c:v>12.02.2018 20:00</c:v>
                </c:pt>
                <c:pt idx="2">
                  <c:v>12.02.2018 20:01</c:v>
                </c:pt>
                <c:pt idx="3">
                  <c:v>12.02.2018 20:02</c:v>
                </c:pt>
                <c:pt idx="4">
                  <c:v>12.02.2018 20:03</c:v>
                </c:pt>
                <c:pt idx="5">
                  <c:v>12.02.2018 20:04</c:v>
                </c:pt>
                <c:pt idx="6">
                  <c:v>12.02.2018 20:05</c:v>
                </c:pt>
                <c:pt idx="7">
                  <c:v>12.02.2018 20:06</c:v>
                </c:pt>
                <c:pt idx="8">
                  <c:v>12.02.2018 20:07</c:v>
                </c:pt>
                <c:pt idx="9">
                  <c:v>12.02.2018 20:08</c:v>
                </c:pt>
                <c:pt idx="10">
                  <c:v>12.02.2018 20:09</c:v>
                </c:pt>
                <c:pt idx="11">
                  <c:v>12.02.2018 20:10</c:v>
                </c:pt>
                <c:pt idx="12">
                  <c:v>12.02.2018 20:11</c:v>
                </c:pt>
                <c:pt idx="13">
                  <c:v>12.02.2018 20:12</c:v>
                </c:pt>
                <c:pt idx="14">
                  <c:v>12.02.2018 20:13</c:v>
                </c:pt>
                <c:pt idx="15">
                  <c:v>12.02.2018 20:14</c:v>
                </c:pt>
                <c:pt idx="16">
                  <c:v>12.02.2018 20:15</c:v>
                </c:pt>
                <c:pt idx="17">
                  <c:v>12.02.2018 20:16</c:v>
                </c:pt>
                <c:pt idx="18">
                  <c:v>12.02.2018 20:17</c:v>
                </c:pt>
                <c:pt idx="19">
                  <c:v>12.02.2018 20:18</c:v>
                </c:pt>
                <c:pt idx="20">
                  <c:v>12.02.2018 20:19</c:v>
                </c:pt>
                <c:pt idx="21">
                  <c:v>12.02.2018 20:20</c:v>
                </c:pt>
                <c:pt idx="22">
                  <c:v>12.02.2018 20:21</c:v>
                </c:pt>
                <c:pt idx="23">
                  <c:v>12.02.2018 20:22</c:v>
                </c:pt>
                <c:pt idx="24">
                  <c:v>12.02.2018 20:23</c:v>
                </c:pt>
                <c:pt idx="25">
                  <c:v>12.02.2018 20:24</c:v>
                </c:pt>
                <c:pt idx="26">
                  <c:v>12.02.2018 20:25</c:v>
                </c:pt>
                <c:pt idx="27">
                  <c:v>12.02.2018 20:26</c:v>
                </c:pt>
                <c:pt idx="28">
                  <c:v>12.02.2018 20:27</c:v>
                </c:pt>
                <c:pt idx="29">
                  <c:v>12.02.2018 20:28</c:v>
                </c:pt>
                <c:pt idx="30">
                  <c:v>12.02.2018 20:29</c:v>
                </c:pt>
                <c:pt idx="31">
                  <c:v>12.02.2018 20:30</c:v>
                </c:pt>
                <c:pt idx="32">
                  <c:v>12.02.2018 20:31</c:v>
                </c:pt>
                <c:pt idx="33">
                  <c:v>12.02.2018 20:34</c:v>
                </c:pt>
                <c:pt idx="34">
                  <c:v>12.02.2018 20:35</c:v>
                </c:pt>
                <c:pt idx="35">
                  <c:v>12.02.2018 20:36</c:v>
                </c:pt>
                <c:pt idx="36">
                  <c:v>12.02.2018 20:37</c:v>
                </c:pt>
                <c:pt idx="37">
                  <c:v>12.02.2018 20:38</c:v>
                </c:pt>
                <c:pt idx="38">
                  <c:v>12.02.2018 20:39</c:v>
                </c:pt>
                <c:pt idx="39">
                  <c:v>12.02.2018 20:40</c:v>
                </c:pt>
                <c:pt idx="40">
                  <c:v>12.02.2018 20:41</c:v>
                </c:pt>
                <c:pt idx="41">
                  <c:v>12.02.2018 20:42</c:v>
                </c:pt>
                <c:pt idx="42">
                  <c:v>12.02.2018 20:43</c:v>
                </c:pt>
                <c:pt idx="43">
                  <c:v>12.02.2018 20:44</c:v>
                </c:pt>
                <c:pt idx="44">
                  <c:v>12.02.2018 20:45</c:v>
                </c:pt>
                <c:pt idx="45">
                  <c:v>12.02.2018 20:46</c:v>
                </c:pt>
                <c:pt idx="46">
                  <c:v>12.02.2018 20:47</c:v>
                </c:pt>
                <c:pt idx="47">
                  <c:v>12.02.2018 20:48</c:v>
                </c:pt>
                <c:pt idx="48">
                  <c:v>12.02.2018 20:49</c:v>
                </c:pt>
                <c:pt idx="49">
                  <c:v>12.02.2018 20:50</c:v>
                </c:pt>
                <c:pt idx="50">
                  <c:v>12.02.2018 20:51</c:v>
                </c:pt>
              </c:strCache>
            </c:strRef>
          </c:cat>
          <c:val>
            <c:numRef>
              <c:f>Резултати!$D$2:$D$69</c:f>
              <c:numCache>
                <c:formatCode>General</c:formatCode>
                <c:ptCount val="6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</c:numCache>
            </c:numRef>
          </c:val>
        </c:ser>
        <c:ser>
          <c:idx val="2"/>
          <c:order val="2"/>
          <c:tx>
            <c:strRef>
              <c:f>Резултати!$E$1</c:f>
              <c:strCache>
                <c:ptCount val="1"/>
                <c:pt idx="0">
                  <c:v>МЖСПП (часот од интерес)</c:v>
                </c:pt>
              </c:strCache>
            </c:strRef>
          </c:tx>
          <c:spPr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Резултати!$B$2:$B$69</c:f>
              <c:strCache>
                <c:ptCount val="51"/>
                <c:pt idx="0">
                  <c:v> </c:v>
                </c:pt>
                <c:pt idx="1">
                  <c:v>12.02.2018 20:00</c:v>
                </c:pt>
                <c:pt idx="2">
                  <c:v>12.02.2018 20:01</c:v>
                </c:pt>
                <c:pt idx="3">
                  <c:v>12.02.2018 20:02</c:v>
                </c:pt>
                <c:pt idx="4">
                  <c:v>12.02.2018 20:03</c:v>
                </c:pt>
                <c:pt idx="5">
                  <c:v>12.02.2018 20:04</c:v>
                </c:pt>
                <c:pt idx="6">
                  <c:v>12.02.2018 20:05</c:v>
                </c:pt>
                <c:pt idx="7">
                  <c:v>12.02.2018 20:06</c:v>
                </c:pt>
                <c:pt idx="8">
                  <c:v>12.02.2018 20:07</c:v>
                </c:pt>
                <c:pt idx="9">
                  <c:v>12.02.2018 20:08</c:v>
                </c:pt>
                <c:pt idx="10">
                  <c:v>12.02.2018 20:09</c:v>
                </c:pt>
                <c:pt idx="11">
                  <c:v>12.02.2018 20:10</c:v>
                </c:pt>
                <c:pt idx="12">
                  <c:v>12.02.2018 20:11</c:v>
                </c:pt>
                <c:pt idx="13">
                  <c:v>12.02.2018 20:12</c:v>
                </c:pt>
                <c:pt idx="14">
                  <c:v>12.02.2018 20:13</c:v>
                </c:pt>
                <c:pt idx="15">
                  <c:v>12.02.2018 20:14</c:v>
                </c:pt>
                <c:pt idx="16">
                  <c:v>12.02.2018 20:15</c:v>
                </c:pt>
                <c:pt idx="17">
                  <c:v>12.02.2018 20:16</c:v>
                </c:pt>
                <c:pt idx="18">
                  <c:v>12.02.2018 20:17</c:v>
                </c:pt>
                <c:pt idx="19">
                  <c:v>12.02.2018 20:18</c:v>
                </c:pt>
                <c:pt idx="20">
                  <c:v>12.02.2018 20:19</c:v>
                </c:pt>
                <c:pt idx="21">
                  <c:v>12.02.2018 20:20</c:v>
                </c:pt>
                <c:pt idx="22">
                  <c:v>12.02.2018 20:21</c:v>
                </c:pt>
                <c:pt idx="23">
                  <c:v>12.02.2018 20:22</c:v>
                </c:pt>
                <c:pt idx="24">
                  <c:v>12.02.2018 20:23</c:v>
                </c:pt>
                <c:pt idx="25">
                  <c:v>12.02.2018 20:24</c:v>
                </c:pt>
                <c:pt idx="26">
                  <c:v>12.02.2018 20:25</c:v>
                </c:pt>
                <c:pt idx="27">
                  <c:v>12.02.2018 20:26</c:v>
                </c:pt>
                <c:pt idx="28">
                  <c:v>12.02.2018 20:27</c:v>
                </c:pt>
                <c:pt idx="29">
                  <c:v>12.02.2018 20:28</c:v>
                </c:pt>
                <c:pt idx="30">
                  <c:v>12.02.2018 20:29</c:v>
                </c:pt>
                <c:pt idx="31">
                  <c:v>12.02.2018 20:30</c:v>
                </c:pt>
                <c:pt idx="32">
                  <c:v>12.02.2018 20:31</c:v>
                </c:pt>
                <c:pt idx="33">
                  <c:v>12.02.2018 20:34</c:v>
                </c:pt>
                <c:pt idx="34">
                  <c:v>12.02.2018 20:35</c:v>
                </c:pt>
                <c:pt idx="35">
                  <c:v>12.02.2018 20:36</c:v>
                </c:pt>
                <c:pt idx="36">
                  <c:v>12.02.2018 20:37</c:v>
                </c:pt>
                <c:pt idx="37">
                  <c:v>12.02.2018 20:38</c:v>
                </c:pt>
                <c:pt idx="38">
                  <c:v>12.02.2018 20:39</c:v>
                </c:pt>
                <c:pt idx="39">
                  <c:v>12.02.2018 20:40</c:v>
                </c:pt>
                <c:pt idx="40">
                  <c:v>12.02.2018 20:41</c:v>
                </c:pt>
                <c:pt idx="41">
                  <c:v>12.02.2018 20:42</c:v>
                </c:pt>
                <c:pt idx="42">
                  <c:v>12.02.2018 20:43</c:v>
                </c:pt>
                <c:pt idx="43">
                  <c:v>12.02.2018 20:44</c:v>
                </c:pt>
                <c:pt idx="44">
                  <c:v>12.02.2018 20:45</c:v>
                </c:pt>
                <c:pt idx="45">
                  <c:v>12.02.2018 20:46</c:v>
                </c:pt>
                <c:pt idx="46">
                  <c:v>12.02.2018 20:47</c:v>
                </c:pt>
                <c:pt idx="47">
                  <c:v>12.02.2018 20:48</c:v>
                </c:pt>
                <c:pt idx="48">
                  <c:v>12.02.2018 20:49</c:v>
                </c:pt>
                <c:pt idx="49">
                  <c:v>12.02.2018 20:50</c:v>
                </c:pt>
                <c:pt idx="50">
                  <c:v>12.02.2018 20:51</c:v>
                </c:pt>
              </c:strCache>
            </c:strRef>
          </c:cat>
          <c:val>
            <c:numRef>
              <c:f>Резултати!$E$2:$E$69</c:f>
              <c:numCache>
                <c:formatCode>General</c:formatCode>
                <c:ptCount val="68"/>
                <c:pt idx="0">
                  <c:v>271.13</c:v>
                </c:pt>
                <c:pt idx="1">
                  <c:v>271.13</c:v>
                </c:pt>
                <c:pt idx="2">
                  <c:v>271.13</c:v>
                </c:pt>
                <c:pt idx="3">
                  <c:v>271.13</c:v>
                </c:pt>
                <c:pt idx="4">
                  <c:v>271.13</c:v>
                </c:pt>
                <c:pt idx="5">
                  <c:v>271.13</c:v>
                </c:pt>
                <c:pt idx="6">
                  <c:v>271.13</c:v>
                </c:pt>
                <c:pt idx="7">
                  <c:v>271.13</c:v>
                </c:pt>
                <c:pt idx="8">
                  <c:v>271.13</c:v>
                </c:pt>
                <c:pt idx="9">
                  <c:v>271.13</c:v>
                </c:pt>
                <c:pt idx="10">
                  <c:v>271.13</c:v>
                </c:pt>
                <c:pt idx="11">
                  <c:v>271.13</c:v>
                </c:pt>
                <c:pt idx="12">
                  <c:v>271.13</c:v>
                </c:pt>
                <c:pt idx="13">
                  <c:v>271.13</c:v>
                </c:pt>
                <c:pt idx="14">
                  <c:v>271.13</c:v>
                </c:pt>
                <c:pt idx="15">
                  <c:v>271.13</c:v>
                </c:pt>
                <c:pt idx="16">
                  <c:v>271.13</c:v>
                </c:pt>
                <c:pt idx="17">
                  <c:v>271.13</c:v>
                </c:pt>
                <c:pt idx="18">
                  <c:v>271.13</c:v>
                </c:pt>
                <c:pt idx="19">
                  <c:v>271.13</c:v>
                </c:pt>
                <c:pt idx="20">
                  <c:v>271.13</c:v>
                </c:pt>
                <c:pt idx="21">
                  <c:v>271.13</c:v>
                </c:pt>
                <c:pt idx="22">
                  <c:v>271.13</c:v>
                </c:pt>
                <c:pt idx="23">
                  <c:v>271.13</c:v>
                </c:pt>
                <c:pt idx="24">
                  <c:v>271.13</c:v>
                </c:pt>
                <c:pt idx="25">
                  <c:v>271.13</c:v>
                </c:pt>
                <c:pt idx="26">
                  <c:v>271.13</c:v>
                </c:pt>
                <c:pt idx="27">
                  <c:v>271.13</c:v>
                </c:pt>
                <c:pt idx="28">
                  <c:v>271.13</c:v>
                </c:pt>
                <c:pt idx="29">
                  <c:v>271.13</c:v>
                </c:pt>
                <c:pt idx="30">
                  <c:v>271.13</c:v>
                </c:pt>
                <c:pt idx="31">
                  <c:v>271.13</c:v>
                </c:pt>
                <c:pt idx="32">
                  <c:v>271.13</c:v>
                </c:pt>
                <c:pt idx="33">
                  <c:v>271.13</c:v>
                </c:pt>
                <c:pt idx="34">
                  <c:v>271.13</c:v>
                </c:pt>
                <c:pt idx="35">
                  <c:v>271.13</c:v>
                </c:pt>
                <c:pt idx="36">
                  <c:v>271.13</c:v>
                </c:pt>
                <c:pt idx="37">
                  <c:v>271.13</c:v>
                </c:pt>
                <c:pt idx="38">
                  <c:v>271.13</c:v>
                </c:pt>
                <c:pt idx="39">
                  <c:v>271.13</c:v>
                </c:pt>
                <c:pt idx="40">
                  <c:v>271.13</c:v>
                </c:pt>
                <c:pt idx="41">
                  <c:v>271.13</c:v>
                </c:pt>
                <c:pt idx="42">
                  <c:v>271.13</c:v>
                </c:pt>
                <c:pt idx="43">
                  <c:v>271.13</c:v>
                </c:pt>
                <c:pt idx="44">
                  <c:v>271.13</c:v>
                </c:pt>
                <c:pt idx="45">
                  <c:v>271.13</c:v>
                </c:pt>
                <c:pt idx="46">
                  <c:v>271.13</c:v>
                </c:pt>
                <c:pt idx="47">
                  <c:v>271.13</c:v>
                </c:pt>
                <c:pt idx="48">
                  <c:v>271.13</c:v>
                </c:pt>
                <c:pt idx="49">
                  <c:v>271.13</c:v>
                </c:pt>
                <c:pt idx="50">
                  <c:v>271.13</c:v>
                </c:pt>
              </c:numCache>
            </c:numRef>
          </c:val>
        </c:ser>
        <c:marker val="1"/>
        <c:axId val="166786560"/>
        <c:axId val="166788096"/>
      </c:lineChart>
      <c:dateAx>
        <c:axId val="166786560"/>
        <c:scaling>
          <c:orientation val="minMax"/>
        </c:scaling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yy\ hh:mm" sourceLinked="1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66788096"/>
        <c:crosses val="autoZero"/>
        <c:lblOffset val="100"/>
        <c:baseTimeUnit val="days"/>
        <c:majorTimeUnit val="days"/>
      </c:dateAx>
      <c:valAx>
        <c:axId val="166788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i="0" baseline="0"/>
                  <a:t>PM10 </a:t>
                </a:r>
                <a:endParaRPr lang="mk-MK" sz="1050"/>
              </a:p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i="0" baseline="0"/>
                  <a:t>micrograms/m3</a:t>
                </a:r>
                <a:endParaRPr lang="mk-MK" sz="1050"/>
              </a:p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05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.00" sourceLinked="0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66786560"/>
        <c:crosses val="autoZero"/>
        <c:crossBetween val="between"/>
      </c:valAx>
      <c:spPr>
        <a:noFill/>
        <a:ln>
          <a:gradFill>
            <a:gsLst>
              <a:gs pos="0">
                <a:schemeClr val="accent6"/>
              </a:gs>
              <a:gs pos="100000">
                <a:srgbClr val="FF0000"/>
              </a:gs>
            </a:gsLst>
            <a:lin ang="16200000" scaled="0"/>
          </a:gradFill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mk-MK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k-MK"/>
  <c:style val="27"/>
  <c:chart>
    <c:title>
      <c:tx>
        <c:rich>
          <a:bodyPr/>
          <a:lstStyle/>
          <a:p>
            <a:pPr>
              <a:defRPr/>
            </a:pPr>
            <a:r>
              <a:rPr lang="mk-MK" sz="1200"/>
              <a:t>За 12.02.2018 Скара Жмара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Резултати!$H$1</c:f>
              <c:strCache>
                <c:ptCount val="1"/>
                <c:pt idx="0">
                  <c:v>Средна вредност</c:v>
                </c:pt>
              </c:strCache>
            </c:strRef>
          </c:tx>
          <c:cat>
            <c:strRef>
              <c:f>Резултати!$G$2:$G$3</c:f>
              <c:strCache>
                <c:ptCount val="2"/>
                <c:pt idx="0">
                  <c:v>Пред</c:v>
                </c:pt>
                <c:pt idx="1">
                  <c:v>После</c:v>
                </c:pt>
              </c:strCache>
            </c:strRef>
          </c:cat>
          <c:val>
            <c:numRef>
              <c:f>Резултати!$H$2:$H$3</c:f>
              <c:numCache>
                <c:formatCode>0.00</c:formatCode>
                <c:ptCount val="2"/>
                <c:pt idx="0">
                  <c:v>532.65806451612912</c:v>
                </c:pt>
                <c:pt idx="1">
                  <c:v>297.67222222222222</c:v>
                </c:pt>
              </c:numCache>
            </c:numRef>
          </c:val>
        </c:ser>
        <c:gapWidth val="0"/>
        <c:axId val="175646208"/>
        <c:axId val="175648128"/>
      </c:barChart>
      <c:catAx>
        <c:axId val="175646208"/>
        <c:scaling>
          <c:orientation val="minMax"/>
        </c:scaling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mk-MK"/>
                  <a:t>Средна вредност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b="1"/>
            </a:pPr>
            <a:endParaRPr lang="mk-MK"/>
          </a:p>
        </c:txPr>
        <c:crossAx val="175648128"/>
        <c:crosses val="autoZero"/>
        <c:auto val="1"/>
        <c:lblAlgn val="ctr"/>
        <c:lblOffset val="100"/>
      </c:catAx>
      <c:valAx>
        <c:axId val="17564812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PM10 </a:t>
                </a:r>
              </a:p>
              <a:p>
                <a:pPr>
                  <a:defRPr sz="900"/>
                </a:pPr>
                <a:r>
                  <a:rPr lang="en-US" sz="900"/>
                  <a:t>micrograms/m3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b="1"/>
            </a:pPr>
            <a:endParaRPr lang="mk-MK"/>
          </a:p>
        </c:txPr>
        <c:crossAx val="1756462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k-MK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/>
              <a:t>Моментални</a:t>
            </a:r>
            <a:r>
              <a:rPr lang="mk-MK" baseline="0"/>
              <a:t> вредности-ул.Гоце Делчев 17.02.2018 (пред-после)</a:t>
            </a:r>
            <a:endParaRPr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Резултати!$C$1</c:f>
              <c:strCache>
                <c:ptCount val="1"/>
                <c:pt idx="0">
                  <c:v>Вредност</c:v>
                </c:pt>
              </c:strCache>
            </c:strRef>
          </c:tx>
          <c:spPr>
            <a:ln w="22225" cap="rnd" cmpd="sng">
              <a:gradFill flip="none" rotWithShape="1">
                <a:gsLst>
                  <a:gs pos="54000">
                    <a:srgbClr val="D82F13"/>
                  </a:gs>
                  <a:gs pos="0">
                    <a:srgbClr val="FF0000"/>
                  </a:gs>
                  <a:gs pos="100000">
                    <a:schemeClr val="accent6"/>
                  </a:gs>
                </a:gsLst>
                <a:lin ang="5400000" scaled="1"/>
                <a:tileRect/>
              </a:gradFill>
              <a:round/>
              <a:headEnd type="none"/>
            </a:ln>
            <a:effectLst/>
          </c:spPr>
          <c:marker>
            <c:symbol val="none"/>
          </c:marker>
          <c:cat>
            <c:strRef>
              <c:f>Резултати!$B$2:$B$62</c:f>
              <c:strCache>
                <c:ptCount val="58"/>
                <c:pt idx="0">
                  <c:v> </c:v>
                </c:pt>
                <c:pt idx="1">
                  <c:v>16.02.2018 21:01</c:v>
                </c:pt>
                <c:pt idx="2">
                  <c:v>16.02.2018 21:02</c:v>
                </c:pt>
                <c:pt idx="3">
                  <c:v>16.02.2018 21:03</c:v>
                </c:pt>
                <c:pt idx="4">
                  <c:v>16.02.2018 21:04</c:v>
                </c:pt>
                <c:pt idx="5">
                  <c:v>16.02.2018 21:05</c:v>
                </c:pt>
                <c:pt idx="6">
                  <c:v>16.02.2018 21:06</c:v>
                </c:pt>
                <c:pt idx="7">
                  <c:v>16.02.2018 21:07</c:v>
                </c:pt>
                <c:pt idx="8">
                  <c:v>16.02.2018 21:08</c:v>
                </c:pt>
                <c:pt idx="9">
                  <c:v>16.02.2018 21:09</c:v>
                </c:pt>
                <c:pt idx="10">
                  <c:v>16.02.2018 21:10</c:v>
                </c:pt>
                <c:pt idx="11">
                  <c:v>16.02.2018 21:11</c:v>
                </c:pt>
                <c:pt idx="12">
                  <c:v>16.02.2018 21:12</c:v>
                </c:pt>
                <c:pt idx="13">
                  <c:v>16.02.2018 21:13</c:v>
                </c:pt>
                <c:pt idx="14">
                  <c:v>16.02.2018 21:14</c:v>
                </c:pt>
                <c:pt idx="15">
                  <c:v>16.02.2018 21:15</c:v>
                </c:pt>
                <c:pt idx="16">
                  <c:v>16.02.2018 21:16</c:v>
                </c:pt>
                <c:pt idx="17">
                  <c:v>16.02.2018 21:17</c:v>
                </c:pt>
                <c:pt idx="18">
                  <c:v>16.02.2018 21:18</c:v>
                </c:pt>
                <c:pt idx="19">
                  <c:v>16.02.2018 21:19</c:v>
                </c:pt>
                <c:pt idx="20">
                  <c:v>16.02.2018 21:20</c:v>
                </c:pt>
                <c:pt idx="21">
                  <c:v>16.02.2018 21:21</c:v>
                </c:pt>
                <c:pt idx="22">
                  <c:v>16.02.2018 21:22</c:v>
                </c:pt>
                <c:pt idx="23">
                  <c:v>16.02.2018 21:23</c:v>
                </c:pt>
                <c:pt idx="24">
                  <c:v>16.02.2018 21:24</c:v>
                </c:pt>
                <c:pt idx="25">
                  <c:v>16.02.2018 21:25</c:v>
                </c:pt>
                <c:pt idx="26">
                  <c:v>16.02.2018 21:26</c:v>
                </c:pt>
                <c:pt idx="27">
                  <c:v>16.02.2018 21:27</c:v>
                </c:pt>
                <c:pt idx="28">
                  <c:v>16.02.2018 21:28</c:v>
                </c:pt>
                <c:pt idx="29">
                  <c:v>16.02.2018 21:29</c:v>
                </c:pt>
                <c:pt idx="30">
                  <c:v>16.02.2018 21:30</c:v>
                </c:pt>
                <c:pt idx="31">
                  <c:v>16.02.2018 21:31</c:v>
                </c:pt>
                <c:pt idx="32">
                  <c:v>16.02.2018 21:32</c:v>
                </c:pt>
                <c:pt idx="33">
                  <c:v>16.02.2018 21:33</c:v>
                </c:pt>
                <c:pt idx="34">
                  <c:v>16.02.2018 21:34</c:v>
                </c:pt>
                <c:pt idx="35">
                  <c:v>16.02.2018 21:35</c:v>
                </c:pt>
                <c:pt idx="36">
                  <c:v>16.02.2018 21:36</c:v>
                </c:pt>
                <c:pt idx="37">
                  <c:v>16.02.2018 21:37</c:v>
                </c:pt>
                <c:pt idx="38">
                  <c:v>16.02.2018 21:38</c:v>
                </c:pt>
                <c:pt idx="39">
                  <c:v>16.02.2018 21:39</c:v>
                </c:pt>
                <c:pt idx="40">
                  <c:v>16.02.2018 21:40</c:v>
                </c:pt>
                <c:pt idx="41">
                  <c:v>16.02.2018 21:41</c:v>
                </c:pt>
                <c:pt idx="42">
                  <c:v>16.02.2018 21:42</c:v>
                </c:pt>
                <c:pt idx="43">
                  <c:v>16.02.2018 21:43</c:v>
                </c:pt>
                <c:pt idx="44">
                  <c:v>16.02.2018 21:44</c:v>
                </c:pt>
                <c:pt idx="45">
                  <c:v>16.02.2018 21:45</c:v>
                </c:pt>
                <c:pt idx="46">
                  <c:v>16.02.2018 21:46</c:v>
                </c:pt>
                <c:pt idx="47">
                  <c:v>16.02.2018 21:47</c:v>
                </c:pt>
                <c:pt idx="48">
                  <c:v>16.02.2018 21:48</c:v>
                </c:pt>
                <c:pt idx="49">
                  <c:v>16.02.2018 21:49</c:v>
                </c:pt>
                <c:pt idx="50">
                  <c:v>16.02.2018 21:50</c:v>
                </c:pt>
                <c:pt idx="51">
                  <c:v>16.02.2018 21:51</c:v>
                </c:pt>
                <c:pt idx="52">
                  <c:v>16.02.2018 21:52</c:v>
                </c:pt>
                <c:pt idx="53">
                  <c:v>16.02.2018 21:53</c:v>
                </c:pt>
                <c:pt idx="54">
                  <c:v>16.02.2018 21:54</c:v>
                </c:pt>
                <c:pt idx="55">
                  <c:v>16.02.2018 21:55</c:v>
                </c:pt>
                <c:pt idx="56">
                  <c:v>16.02.2018 21:56</c:v>
                </c:pt>
                <c:pt idx="57">
                  <c:v>16.02.2018 21:57</c:v>
                </c:pt>
              </c:strCache>
            </c:strRef>
          </c:cat>
          <c:val>
            <c:numRef>
              <c:f>Резултати!$C$2:$C$62</c:f>
              <c:numCache>
                <c:formatCode>General</c:formatCode>
                <c:ptCount val="61"/>
                <c:pt idx="0">
                  <c:v>344.2</c:v>
                </c:pt>
                <c:pt idx="1">
                  <c:v>344.2</c:v>
                </c:pt>
                <c:pt idx="2">
                  <c:v>305.7</c:v>
                </c:pt>
                <c:pt idx="3">
                  <c:v>304</c:v>
                </c:pt>
                <c:pt idx="4">
                  <c:v>393.2</c:v>
                </c:pt>
                <c:pt idx="5">
                  <c:v>399.7</c:v>
                </c:pt>
                <c:pt idx="6">
                  <c:v>391</c:v>
                </c:pt>
                <c:pt idx="7">
                  <c:v>375.8</c:v>
                </c:pt>
                <c:pt idx="8">
                  <c:v>433.7</c:v>
                </c:pt>
                <c:pt idx="9">
                  <c:v>448.1</c:v>
                </c:pt>
                <c:pt idx="10">
                  <c:v>473.7</c:v>
                </c:pt>
                <c:pt idx="11">
                  <c:v>665</c:v>
                </c:pt>
                <c:pt idx="12">
                  <c:v>615.20000000000005</c:v>
                </c:pt>
                <c:pt idx="13">
                  <c:v>756.3</c:v>
                </c:pt>
                <c:pt idx="14">
                  <c:v>684.6</c:v>
                </c:pt>
                <c:pt idx="15">
                  <c:v>623.29999999999995</c:v>
                </c:pt>
                <c:pt idx="16">
                  <c:v>677.7</c:v>
                </c:pt>
                <c:pt idx="17">
                  <c:v>670.1</c:v>
                </c:pt>
                <c:pt idx="18">
                  <c:v>625.5</c:v>
                </c:pt>
                <c:pt idx="19">
                  <c:v>623.29999999999995</c:v>
                </c:pt>
                <c:pt idx="20">
                  <c:v>700.3</c:v>
                </c:pt>
                <c:pt idx="21">
                  <c:v>759.9</c:v>
                </c:pt>
                <c:pt idx="22">
                  <c:v>707.3</c:v>
                </c:pt>
                <c:pt idx="23">
                  <c:v>626</c:v>
                </c:pt>
                <c:pt idx="24">
                  <c:v>588.79999999999995</c:v>
                </c:pt>
                <c:pt idx="25">
                  <c:v>600.20000000000005</c:v>
                </c:pt>
                <c:pt idx="26">
                  <c:v>618.6</c:v>
                </c:pt>
                <c:pt idx="27">
                  <c:v>560.5</c:v>
                </c:pt>
                <c:pt idx="28">
                  <c:v>440.3</c:v>
                </c:pt>
                <c:pt idx="29">
                  <c:v>472.9</c:v>
                </c:pt>
                <c:pt idx="30">
                  <c:v>472.1</c:v>
                </c:pt>
                <c:pt idx="31">
                  <c:v>536.9</c:v>
                </c:pt>
                <c:pt idx="33">
                  <c:v>397.8</c:v>
                </c:pt>
                <c:pt idx="34">
                  <c:v>402.1</c:v>
                </c:pt>
                <c:pt idx="35">
                  <c:v>395.7</c:v>
                </c:pt>
                <c:pt idx="36">
                  <c:v>390.4</c:v>
                </c:pt>
                <c:pt idx="37">
                  <c:v>389</c:v>
                </c:pt>
                <c:pt idx="38">
                  <c:v>412.3</c:v>
                </c:pt>
                <c:pt idx="39">
                  <c:v>416.1</c:v>
                </c:pt>
                <c:pt idx="40">
                  <c:v>439.6</c:v>
                </c:pt>
                <c:pt idx="41">
                  <c:v>389.5</c:v>
                </c:pt>
                <c:pt idx="42">
                  <c:v>344.9</c:v>
                </c:pt>
                <c:pt idx="43">
                  <c:v>300.89999999999998</c:v>
                </c:pt>
                <c:pt idx="44">
                  <c:v>324.89999999999998</c:v>
                </c:pt>
                <c:pt idx="45">
                  <c:v>318.3</c:v>
                </c:pt>
                <c:pt idx="46">
                  <c:v>360.1</c:v>
                </c:pt>
                <c:pt idx="47">
                  <c:v>285.60000000000002</c:v>
                </c:pt>
                <c:pt idx="48">
                  <c:v>302.3</c:v>
                </c:pt>
                <c:pt idx="49">
                  <c:v>264.89999999999998</c:v>
                </c:pt>
                <c:pt idx="50">
                  <c:v>268.39999999999998</c:v>
                </c:pt>
                <c:pt idx="51">
                  <c:v>245.5</c:v>
                </c:pt>
                <c:pt idx="52">
                  <c:v>257.5</c:v>
                </c:pt>
                <c:pt idx="53">
                  <c:v>240.1</c:v>
                </c:pt>
                <c:pt idx="54">
                  <c:v>235.4</c:v>
                </c:pt>
                <c:pt idx="55">
                  <c:v>234.1</c:v>
                </c:pt>
                <c:pt idx="56">
                  <c:v>236.1</c:v>
                </c:pt>
                <c:pt idx="57">
                  <c:v>249.2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Резултати!$D$1</c:f>
              <c:strCache>
                <c:ptCount val="1"/>
                <c:pt idx="0">
                  <c:v>Гранична 24h вредност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Резултати!$B$2:$B$62</c:f>
              <c:strCache>
                <c:ptCount val="58"/>
                <c:pt idx="0">
                  <c:v> </c:v>
                </c:pt>
                <c:pt idx="1">
                  <c:v>16.02.2018 21:01</c:v>
                </c:pt>
                <c:pt idx="2">
                  <c:v>16.02.2018 21:02</c:v>
                </c:pt>
                <c:pt idx="3">
                  <c:v>16.02.2018 21:03</c:v>
                </c:pt>
                <c:pt idx="4">
                  <c:v>16.02.2018 21:04</c:v>
                </c:pt>
                <c:pt idx="5">
                  <c:v>16.02.2018 21:05</c:v>
                </c:pt>
                <c:pt idx="6">
                  <c:v>16.02.2018 21:06</c:v>
                </c:pt>
                <c:pt idx="7">
                  <c:v>16.02.2018 21:07</c:v>
                </c:pt>
                <c:pt idx="8">
                  <c:v>16.02.2018 21:08</c:v>
                </c:pt>
                <c:pt idx="9">
                  <c:v>16.02.2018 21:09</c:v>
                </c:pt>
                <c:pt idx="10">
                  <c:v>16.02.2018 21:10</c:v>
                </c:pt>
                <c:pt idx="11">
                  <c:v>16.02.2018 21:11</c:v>
                </c:pt>
                <c:pt idx="12">
                  <c:v>16.02.2018 21:12</c:v>
                </c:pt>
                <c:pt idx="13">
                  <c:v>16.02.2018 21:13</c:v>
                </c:pt>
                <c:pt idx="14">
                  <c:v>16.02.2018 21:14</c:v>
                </c:pt>
                <c:pt idx="15">
                  <c:v>16.02.2018 21:15</c:v>
                </c:pt>
                <c:pt idx="16">
                  <c:v>16.02.2018 21:16</c:v>
                </c:pt>
                <c:pt idx="17">
                  <c:v>16.02.2018 21:17</c:v>
                </c:pt>
                <c:pt idx="18">
                  <c:v>16.02.2018 21:18</c:v>
                </c:pt>
                <c:pt idx="19">
                  <c:v>16.02.2018 21:19</c:v>
                </c:pt>
                <c:pt idx="20">
                  <c:v>16.02.2018 21:20</c:v>
                </c:pt>
                <c:pt idx="21">
                  <c:v>16.02.2018 21:21</c:v>
                </c:pt>
                <c:pt idx="22">
                  <c:v>16.02.2018 21:22</c:v>
                </c:pt>
                <c:pt idx="23">
                  <c:v>16.02.2018 21:23</c:v>
                </c:pt>
                <c:pt idx="24">
                  <c:v>16.02.2018 21:24</c:v>
                </c:pt>
                <c:pt idx="25">
                  <c:v>16.02.2018 21:25</c:v>
                </c:pt>
                <c:pt idx="26">
                  <c:v>16.02.2018 21:26</c:v>
                </c:pt>
                <c:pt idx="27">
                  <c:v>16.02.2018 21:27</c:v>
                </c:pt>
                <c:pt idx="28">
                  <c:v>16.02.2018 21:28</c:v>
                </c:pt>
                <c:pt idx="29">
                  <c:v>16.02.2018 21:29</c:v>
                </c:pt>
                <c:pt idx="30">
                  <c:v>16.02.2018 21:30</c:v>
                </c:pt>
                <c:pt idx="31">
                  <c:v>16.02.2018 21:31</c:v>
                </c:pt>
                <c:pt idx="32">
                  <c:v>16.02.2018 21:32</c:v>
                </c:pt>
                <c:pt idx="33">
                  <c:v>16.02.2018 21:33</c:v>
                </c:pt>
                <c:pt idx="34">
                  <c:v>16.02.2018 21:34</c:v>
                </c:pt>
                <c:pt idx="35">
                  <c:v>16.02.2018 21:35</c:v>
                </c:pt>
                <c:pt idx="36">
                  <c:v>16.02.2018 21:36</c:v>
                </c:pt>
                <c:pt idx="37">
                  <c:v>16.02.2018 21:37</c:v>
                </c:pt>
                <c:pt idx="38">
                  <c:v>16.02.2018 21:38</c:v>
                </c:pt>
                <c:pt idx="39">
                  <c:v>16.02.2018 21:39</c:v>
                </c:pt>
                <c:pt idx="40">
                  <c:v>16.02.2018 21:40</c:v>
                </c:pt>
                <c:pt idx="41">
                  <c:v>16.02.2018 21:41</c:v>
                </c:pt>
                <c:pt idx="42">
                  <c:v>16.02.2018 21:42</c:v>
                </c:pt>
                <c:pt idx="43">
                  <c:v>16.02.2018 21:43</c:v>
                </c:pt>
                <c:pt idx="44">
                  <c:v>16.02.2018 21:44</c:v>
                </c:pt>
                <c:pt idx="45">
                  <c:v>16.02.2018 21:45</c:v>
                </c:pt>
                <c:pt idx="46">
                  <c:v>16.02.2018 21:46</c:v>
                </c:pt>
                <c:pt idx="47">
                  <c:v>16.02.2018 21:47</c:v>
                </c:pt>
                <c:pt idx="48">
                  <c:v>16.02.2018 21:48</c:v>
                </c:pt>
                <c:pt idx="49">
                  <c:v>16.02.2018 21:49</c:v>
                </c:pt>
                <c:pt idx="50">
                  <c:v>16.02.2018 21:50</c:v>
                </c:pt>
                <c:pt idx="51">
                  <c:v>16.02.2018 21:51</c:v>
                </c:pt>
                <c:pt idx="52">
                  <c:v>16.02.2018 21:52</c:v>
                </c:pt>
                <c:pt idx="53">
                  <c:v>16.02.2018 21:53</c:v>
                </c:pt>
                <c:pt idx="54">
                  <c:v>16.02.2018 21:54</c:v>
                </c:pt>
                <c:pt idx="55">
                  <c:v>16.02.2018 21:55</c:v>
                </c:pt>
                <c:pt idx="56">
                  <c:v>16.02.2018 21:56</c:v>
                </c:pt>
                <c:pt idx="57">
                  <c:v>16.02.2018 21:57</c:v>
                </c:pt>
              </c:strCache>
            </c:strRef>
          </c:cat>
          <c:val>
            <c:numRef>
              <c:f>Резултати!$D$2:$D$62</c:f>
              <c:numCache>
                <c:formatCode>General</c:formatCode>
                <c:ptCount val="6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</c:numCache>
            </c:numRef>
          </c:val>
        </c:ser>
        <c:ser>
          <c:idx val="2"/>
          <c:order val="2"/>
          <c:tx>
            <c:strRef>
              <c:f>Резултати!$E$1</c:f>
              <c:strCache>
                <c:ptCount val="1"/>
                <c:pt idx="0">
                  <c:v>МЖСПП (часот од интерес)</c:v>
                </c:pt>
              </c:strCache>
            </c:strRef>
          </c:tx>
          <c:spPr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Резултати!$B$2:$B$62</c:f>
              <c:strCache>
                <c:ptCount val="58"/>
                <c:pt idx="0">
                  <c:v> </c:v>
                </c:pt>
                <c:pt idx="1">
                  <c:v>16.02.2018 21:01</c:v>
                </c:pt>
                <c:pt idx="2">
                  <c:v>16.02.2018 21:02</c:v>
                </c:pt>
                <c:pt idx="3">
                  <c:v>16.02.2018 21:03</c:v>
                </c:pt>
                <c:pt idx="4">
                  <c:v>16.02.2018 21:04</c:v>
                </c:pt>
                <c:pt idx="5">
                  <c:v>16.02.2018 21:05</c:v>
                </c:pt>
                <c:pt idx="6">
                  <c:v>16.02.2018 21:06</c:v>
                </c:pt>
                <c:pt idx="7">
                  <c:v>16.02.2018 21:07</c:v>
                </c:pt>
                <c:pt idx="8">
                  <c:v>16.02.2018 21:08</c:v>
                </c:pt>
                <c:pt idx="9">
                  <c:v>16.02.2018 21:09</c:v>
                </c:pt>
                <c:pt idx="10">
                  <c:v>16.02.2018 21:10</c:v>
                </c:pt>
                <c:pt idx="11">
                  <c:v>16.02.2018 21:11</c:v>
                </c:pt>
                <c:pt idx="12">
                  <c:v>16.02.2018 21:12</c:v>
                </c:pt>
                <c:pt idx="13">
                  <c:v>16.02.2018 21:13</c:v>
                </c:pt>
                <c:pt idx="14">
                  <c:v>16.02.2018 21:14</c:v>
                </c:pt>
                <c:pt idx="15">
                  <c:v>16.02.2018 21:15</c:v>
                </c:pt>
                <c:pt idx="16">
                  <c:v>16.02.2018 21:16</c:v>
                </c:pt>
                <c:pt idx="17">
                  <c:v>16.02.2018 21:17</c:v>
                </c:pt>
                <c:pt idx="18">
                  <c:v>16.02.2018 21:18</c:v>
                </c:pt>
                <c:pt idx="19">
                  <c:v>16.02.2018 21:19</c:v>
                </c:pt>
                <c:pt idx="20">
                  <c:v>16.02.2018 21:20</c:v>
                </c:pt>
                <c:pt idx="21">
                  <c:v>16.02.2018 21:21</c:v>
                </c:pt>
                <c:pt idx="22">
                  <c:v>16.02.2018 21:22</c:v>
                </c:pt>
                <c:pt idx="23">
                  <c:v>16.02.2018 21:23</c:v>
                </c:pt>
                <c:pt idx="24">
                  <c:v>16.02.2018 21:24</c:v>
                </c:pt>
                <c:pt idx="25">
                  <c:v>16.02.2018 21:25</c:v>
                </c:pt>
                <c:pt idx="26">
                  <c:v>16.02.2018 21:26</c:v>
                </c:pt>
                <c:pt idx="27">
                  <c:v>16.02.2018 21:27</c:v>
                </c:pt>
                <c:pt idx="28">
                  <c:v>16.02.2018 21:28</c:v>
                </c:pt>
                <c:pt idx="29">
                  <c:v>16.02.2018 21:29</c:v>
                </c:pt>
                <c:pt idx="30">
                  <c:v>16.02.2018 21:30</c:v>
                </c:pt>
                <c:pt idx="31">
                  <c:v>16.02.2018 21:31</c:v>
                </c:pt>
                <c:pt idx="32">
                  <c:v>16.02.2018 21:32</c:v>
                </c:pt>
                <c:pt idx="33">
                  <c:v>16.02.2018 21:33</c:v>
                </c:pt>
                <c:pt idx="34">
                  <c:v>16.02.2018 21:34</c:v>
                </c:pt>
                <c:pt idx="35">
                  <c:v>16.02.2018 21:35</c:v>
                </c:pt>
                <c:pt idx="36">
                  <c:v>16.02.2018 21:36</c:v>
                </c:pt>
                <c:pt idx="37">
                  <c:v>16.02.2018 21:37</c:v>
                </c:pt>
                <c:pt idx="38">
                  <c:v>16.02.2018 21:38</c:v>
                </c:pt>
                <c:pt idx="39">
                  <c:v>16.02.2018 21:39</c:v>
                </c:pt>
                <c:pt idx="40">
                  <c:v>16.02.2018 21:40</c:v>
                </c:pt>
                <c:pt idx="41">
                  <c:v>16.02.2018 21:41</c:v>
                </c:pt>
                <c:pt idx="42">
                  <c:v>16.02.2018 21:42</c:v>
                </c:pt>
                <c:pt idx="43">
                  <c:v>16.02.2018 21:43</c:v>
                </c:pt>
                <c:pt idx="44">
                  <c:v>16.02.2018 21:44</c:v>
                </c:pt>
                <c:pt idx="45">
                  <c:v>16.02.2018 21:45</c:v>
                </c:pt>
                <c:pt idx="46">
                  <c:v>16.02.2018 21:46</c:v>
                </c:pt>
                <c:pt idx="47">
                  <c:v>16.02.2018 21:47</c:v>
                </c:pt>
                <c:pt idx="48">
                  <c:v>16.02.2018 21:48</c:v>
                </c:pt>
                <c:pt idx="49">
                  <c:v>16.02.2018 21:49</c:v>
                </c:pt>
                <c:pt idx="50">
                  <c:v>16.02.2018 21:50</c:v>
                </c:pt>
                <c:pt idx="51">
                  <c:v>16.02.2018 21:51</c:v>
                </c:pt>
                <c:pt idx="52">
                  <c:v>16.02.2018 21:52</c:v>
                </c:pt>
                <c:pt idx="53">
                  <c:v>16.02.2018 21:53</c:v>
                </c:pt>
                <c:pt idx="54">
                  <c:v>16.02.2018 21:54</c:v>
                </c:pt>
                <c:pt idx="55">
                  <c:v>16.02.2018 21:55</c:v>
                </c:pt>
                <c:pt idx="56">
                  <c:v>16.02.2018 21:56</c:v>
                </c:pt>
                <c:pt idx="57">
                  <c:v>16.02.2018 21:57</c:v>
                </c:pt>
              </c:strCache>
            </c:strRef>
          </c:cat>
          <c:val>
            <c:numRef>
              <c:f>Резултати!$E$2:$E$62</c:f>
              <c:numCache>
                <c:formatCode>General</c:formatCode>
                <c:ptCount val="61"/>
                <c:pt idx="0">
                  <c:v>194.02</c:v>
                </c:pt>
                <c:pt idx="1">
                  <c:v>194.02</c:v>
                </c:pt>
                <c:pt idx="2">
                  <c:v>194.02</c:v>
                </c:pt>
                <c:pt idx="3">
                  <c:v>194.02</c:v>
                </c:pt>
                <c:pt idx="4">
                  <c:v>194.02</c:v>
                </c:pt>
                <c:pt idx="5">
                  <c:v>194.02</c:v>
                </c:pt>
                <c:pt idx="6">
                  <c:v>194.02</c:v>
                </c:pt>
                <c:pt idx="7">
                  <c:v>194.02</c:v>
                </c:pt>
                <c:pt idx="8">
                  <c:v>194.02</c:v>
                </c:pt>
                <c:pt idx="9">
                  <c:v>194.02</c:v>
                </c:pt>
                <c:pt idx="10">
                  <c:v>194.02</c:v>
                </c:pt>
                <c:pt idx="11">
                  <c:v>194.02</c:v>
                </c:pt>
                <c:pt idx="12">
                  <c:v>194.02</c:v>
                </c:pt>
                <c:pt idx="13">
                  <c:v>194.02</c:v>
                </c:pt>
                <c:pt idx="14">
                  <c:v>194.02</c:v>
                </c:pt>
                <c:pt idx="15">
                  <c:v>194.02</c:v>
                </c:pt>
                <c:pt idx="16">
                  <c:v>194.02</c:v>
                </c:pt>
                <c:pt idx="17">
                  <c:v>194.02</c:v>
                </c:pt>
                <c:pt idx="18">
                  <c:v>194.02</c:v>
                </c:pt>
                <c:pt idx="19">
                  <c:v>194.02</c:v>
                </c:pt>
                <c:pt idx="20">
                  <c:v>194.02</c:v>
                </c:pt>
                <c:pt idx="21">
                  <c:v>194.02</c:v>
                </c:pt>
                <c:pt idx="22">
                  <c:v>194.02</c:v>
                </c:pt>
                <c:pt idx="23">
                  <c:v>194.02</c:v>
                </c:pt>
                <c:pt idx="24">
                  <c:v>194.02</c:v>
                </c:pt>
                <c:pt idx="25">
                  <c:v>194.02</c:v>
                </c:pt>
                <c:pt idx="26">
                  <c:v>194.02</c:v>
                </c:pt>
                <c:pt idx="27">
                  <c:v>194.02</c:v>
                </c:pt>
                <c:pt idx="28">
                  <c:v>194.02</c:v>
                </c:pt>
                <c:pt idx="29">
                  <c:v>194.02</c:v>
                </c:pt>
                <c:pt idx="30">
                  <c:v>194.02</c:v>
                </c:pt>
                <c:pt idx="31">
                  <c:v>194.02</c:v>
                </c:pt>
                <c:pt idx="32">
                  <c:v>194.02</c:v>
                </c:pt>
                <c:pt idx="33">
                  <c:v>194.02</c:v>
                </c:pt>
                <c:pt idx="34">
                  <c:v>194.02</c:v>
                </c:pt>
                <c:pt idx="35">
                  <c:v>194.02</c:v>
                </c:pt>
                <c:pt idx="36">
                  <c:v>194.02</c:v>
                </c:pt>
                <c:pt idx="37">
                  <c:v>194.02</c:v>
                </c:pt>
                <c:pt idx="38">
                  <c:v>194.02</c:v>
                </c:pt>
                <c:pt idx="39">
                  <c:v>194.02</c:v>
                </c:pt>
                <c:pt idx="40">
                  <c:v>194.02</c:v>
                </c:pt>
                <c:pt idx="41">
                  <c:v>194.02</c:v>
                </c:pt>
                <c:pt idx="42">
                  <c:v>194.02</c:v>
                </c:pt>
                <c:pt idx="43">
                  <c:v>194.02</c:v>
                </c:pt>
                <c:pt idx="44">
                  <c:v>194.02</c:v>
                </c:pt>
                <c:pt idx="45">
                  <c:v>194.02</c:v>
                </c:pt>
                <c:pt idx="46">
                  <c:v>194.02</c:v>
                </c:pt>
                <c:pt idx="47">
                  <c:v>194.02</c:v>
                </c:pt>
                <c:pt idx="48">
                  <c:v>194.02</c:v>
                </c:pt>
                <c:pt idx="49">
                  <c:v>194.02</c:v>
                </c:pt>
                <c:pt idx="50">
                  <c:v>194.02</c:v>
                </c:pt>
              </c:numCache>
            </c:numRef>
          </c:val>
        </c:ser>
        <c:marker val="1"/>
        <c:axId val="203499392"/>
        <c:axId val="203500928"/>
      </c:lineChart>
      <c:dateAx>
        <c:axId val="203499392"/>
        <c:scaling>
          <c:orientation val="minMax"/>
        </c:scaling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yy\ hh:mm" sourceLinked="1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203500928"/>
        <c:crosses val="autoZero"/>
        <c:lblOffset val="100"/>
        <c:baseTimeUnit val="days"/>
        <c:majorTimeUnit val="days"/>
      </c:dateAx>
      <c:valAx>
        <c:axId val="203500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i="0" baseline="0"/>
                  <a:t>PM10 </a:t>
                </a:r>
                <a:endParaRPr lang="mk-MK" sz="1050"/>
              </a:p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i="0" baseline="0"/>
                  <a:t>micrograms/m3</a:t>
                </a:r>
                <a:endParaRPr lang="mk-MK" sz="1050"/>
              </a:p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05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.00" sourceLinked="0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203499392"/>
        <c:crosses val="autoZero"/>
        <c:crossBetween val="between"/>
      </c:valAx>
      <c:spPr>
        <a:noFill/>
        <a:ln>
          <a:gradFill>
            <a:gsLst>
              <a:gs pos="0">
                <a:schemeClr val="accent6"/>
              </a:gs>
              <a:gs pos="100000">
                <a:srgbClr val="FF0000"/>
              </a:gs>
            </a:gsLst>
            <a:lin ang="16200000" scaled="0"/>
          </a:gradFill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mk-MK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CED5B-49F1-45EF-BE0F-DAB06C93E8D1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86E88-A56E-4D76-B46E-9B6453CF8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83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88E5C-B132-4909-AA13-F851D9A530AD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29EDE-552B-4BCD-BDA8-A457822DF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976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9EDE-552B-4BCD-BDA8-A457822DF2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96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9EDE-552B-4BCD-BDA8-A457822DF2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71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20E0BD-822D-4E88-9FD9-9A56964C3D30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6418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17B1-8164-45DC-8249-FBEAB93EFDEA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50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D5C4-CB4E-44BD-BA39-78ABF92BC2C9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18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E2C0-52F0-4125-8406-770CEA4E7B8B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61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3FDBC2-462B-4E5B-8A62-27EE3971EC41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05364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CA98-D102-449B-910F-50F904246D20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2745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F08C-EF21-4062-BB25-45D90EAD5CE7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626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528B-93C6-4795-9691-1D783215C509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93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8FC9-DC0A-499A-A593-A0CD37070B6C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08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00D4713-47C9-41BD-A945-E0975F1C3BBB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620273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E79A2FF-6E7C-440E-A2BD-B78E6F91106F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72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B72728-FDAC-4F54-B983-AFEC44BE7832}" type="datetime1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This project is funded by the European Union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9510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2.docx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3.docx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9D%D0%B0%D1%81%D0%B5%D0%BB%D0%B5%D0%BD%D0%B8%D0%B5" TargetMode="External"/><Relationship Id="rId2" Type="http://schemas.openxmlformats.org/officeDocument/2006/relationships/hyperlink" Target="https://mk.wikipedia.org/wiki/%D0%9D%D0%B0%D0%B4%D0%BC%D0%BE%D1%80%D1%81%D0%BA%D0%B0_%D0%B2%D0%B8%D1%81%D0%BE%D1%87%D0%B8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chemeClr val="bg1">
                <a:shade val="100000"/>
                <a:satMod val="115000"/>
              </a:schemeClr>
            </a:gs>
            <a:gs pos="61000">
              <a:srgbClr val="FEFEFE"/>
            </a:gs>
            <a:gs pos="79000">
              <a:srgbClr val="E4E4E4"/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2140" y="980727"/>
            <a:ext cx="7543800" cy="15960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mk-MK" sz="3200" b="1" dirty="0" smtClean="0"/>
              <a:t>ИЗВЕШТАЈ</a:t>
            </a:r>
            <a:br>
              <a:rPr lang="mk-MK" sz="3200" b="1" dirty="0" smtClean="0"/>
            </a:br>
            <a:endParaRPr lang="en-US" sz="3200" b="1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7042" y="2000240"/>
            <a:ext cx="6461760" cy="13681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mk-MK" sz="7200" dirty="0" smtClean="0"/>
              <a:t>ЗА ПРИМЕНА НА АЕРОСОЛНАтА МЕТОДА ЗА ПОДОБРУВАЊЕ НА</a:t>
            </a:r>
            <a:r>
              <a:rPr lang="ru-RU" sz="7200" dirty="0" smtClean="0"/>
              <a:t> КВАЛИТЕТОТ НА ВОЗДУХОТ ВО куманово</a:t>
            </a:r>
            <a:endParaRPr lang="en-US" sz="9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8414" y="4357694"/>
            <a:ext cx="77048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Проф.д-р Коста Митрески</a:t>
            </a:r>
            <a:r>
              <a:rPr lang="ru-RU" sz="1400" b="1" baseline="30000" dirty="0" smtClean="0"/>
              <a:t>(1)</a:t>
            </a:r>
            <a:r>
              <a:rPr lang="ru-RU" sz="1400" b="1" dirty="0" smtClean="0"/>
              <a:t>, Проф.д-р Живко Давчев</a:t>
            </a:r>
            <a:r>
              <a:rPr lang="ru-RU" sz="1400" b="1" baseline="30000" dirty="0" smtClean="0"/>
              <a:t>(2)</a:t>
            </a:r>
            <a:endParaRPr lang="ru-RU" sz="1400" b="1" dirty="0" smtClean="0"/>
          </a:p>
          <a:p>
            <a:pPr algn="ctr"/>
            <a:r>
              <a:rPr lang="mk-MK" sz="1400" b="1" dirty="0" smtClean="0"/>
              <a:t>Соработник од Општина Куманово: Бобан Бојковски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baseline="30000" dirty="0" smtClean="0">
                <a:solidFill>
                  <a:schemeClr val="accent1">
                    <a:lumMod val="75000"/>
                  </a:schemeClr>
                </a:solidFill>
              </a:rPr>
              <a:t>(1)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ФАКУЛТЕТ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ИНФОРМАТИЧКИ НАУКИ И КОМПЈУТЕРСКО ИНЖЕНЕРСТВО</a:t>
            </a:r>
          </a:p>
          <a:p>
            <a:pPr algn="ctr"/>
            <a:r>
              <a:rPr lang="ru-RU" sz="1400" b="1" baseline="30000" dirty="0" smtClean="0">
                <a:solidFill>
                  <a:schemeClr val="accent1">
                    <a:lumMod val="75000"/>
                  </a:schemeClr>
                </a:solidFill>
              </a:rPr>
              <a:t>(2)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ФАКУЛТЕТ ЗА ЗЕМЈОДЕЛСКИ НАУКИ И ХРАНА</a:t>
            </a:r>
          </a:p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УНИВЕРЗИТЕТ “Св. КИРИЛ И МЕТОДИЈ” – СКОПЈЕ</a:t>
            </a:r>
          </a:p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mk-MK" sz="1400" i="1" dirty="0" smtClean="0">
                <a:solidFill>
                  <a:schemeClr val="accent1">
                    <a:lumMod val="75000"/>
                  </a:schemeClr>
                </a:solidFill>
              </a:rPr>
              <a:t>Февруари, 2018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3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sz="4000" b="1" dirty="0" smtClean="0"/>
              <a:t>ФАКТОРИ КОИ ВЛИЈААТ НА КВАЛИТЕТОТ НА АПЛИКАЦИЈАТА, ГЛЕДАНО ОД ЕКСПЛОАТАЦИЈА НА АГРЕГАТОТ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778" y="2000240"/>
            <a:ext cx="10263222" cy="4429155"/>
          </a:xfrm>
        </p:spPr>
        <p:txBody>
          <a:bodyPr>
            <a:noAutofit/>
          </a:bodyPr>
          <a:lstStyle/>
          <a:p>
            <a:pPr lvl="0"/>
            <a:r>
              <a:rPr lang="mk-MK" sz="3200" b="1" i="1" dirty="0" smtClean="0">
                <a:solidFill>
                  <a:schemeClr val="tx1"/>
                </a:solidFill>
              </a:rPr>
              <a:t>работна брзина,</a:t>
            </a:r>
            <a:endParaRPr lang="mk-MK" sz="3200" dirty="0" smtClean="0">
              <a:solidFill>
                <a:schemeClr val="tx1"/>
              </a:solidFill>
            </a:endParaRPr>
          </a:p>
          <a:p>
            <a:pPr lvl="0"/>
            <a:r>
              <a:rPr lang="mk-MK" sz="3200" b="1" i="1" dirty="0" smtClean="0">
                <a:solidFill>
                  <a:schemeClr val="tx1"/>
                </a:solidFill>
              </a:rPr>
              <a:t>работен зафат</a:t>
            </a:r>
            <a:endParaRPr lang="mk-MK" sz="3200" dirty="0" smtClean="0">
              <a:solidFill>
                <a:schemeClr val="tx1"/>
              </a:solidFill>
            </a:endParaRPr>
          </a:p>
          <a:p>
            <a:pPr lvl="0"/>
            <a:r>
              <a:rPr lang="mk-MK" sz="3200" b="1" i="1" dirty="0" smtClean="0">
                <a:solidFill>
                  <a:schemeClr val="tx1"/>
                </a:solidFill>
              </a:rPr>
              <a:t>работен притисок,</a:t>
            </a:r>
            <a:endParaRPr lang="mk-MK" sz="3200" dirty="0" smtClean="0">
              <a:solidFill>
                <a:schemeClr val="tx1"/>
              </a:solidFill>
            </a:endParaRPr>
          </a:p>
          <a:p>
            <a:pPr lvl="0"/>
            <a:r>
              <a:rPr lang="mk-MK" sz="3200" b="1" i="1" dirty="0" smtClean="0">
                <a:solidFill>
                  <a:schemeClr val="tx1"/>
                </a:solidFill>
              </a:rPr>
              <a:t>спретност на трактористот,</a:t>
            </a:r>
            <a:endParaRPr lang="mk-MK" sz="3200" dirty="0" smtClean="0">
              <a:solidFill>
                <a:schemeClr val="tx1"/>
              </a:solidFill>
            </a:endParaRPr>
          </a:p>
          <a:p>
            <a:pPr lvl="0"/>
            <a:r>
              <a:rPr lang="mk-MK" sz="3200" b="1" i="1" dirty="0" smtClean="0">
                <a:solidFill>
                  <a:schemeClr val="tx1"/>
                </a:solidFill>
              </a:rPr>
              <a:t>движење низ улиците</a:t>
            </a:r>
            <a:endParaRPr lang="mk-MK" sz="3200" dirty="0" smtClean="0">
              <a:solidFill>
                <a:schemeClr val="tx1"/>
              </a:solidFill>
            </a:endParaRPr>
          </a:p>
          <a:p>
            <a:pPr lvl="0"/>
            <a:r>
              <a:rPr lang="mk-MK" sz="3200" b="1" i="1" dirty="0" smtClean="0">
                <a:solidFill>
                  <a:schemeClr val="tx1"/>
                </a:solidFill>
              </a:rPr>
              <a:t>застој</a:t>
            </a:r>
            <a:endParaRPr lang="mk-MK" sz="3200" dirty="0" smtClean="0">
              <a:solidFill>
                <a:schemeClr val="tx1"/>
              </a:solidFill>
            </a:endParaRPr>
          </a:p>
          <a:p>
            <a:pPr lvl="0"/>
            <a:r>
              <a:rPr lang="mk-MK" sz="3200" b="1" i="1" dirty="0" smtClean="0">
                <a:solidFill>
                  <a:schemeClr val="tx1"/>
                </a:solidFill>
              </a:rPr>
              <a:t>број на капки на сантиметар квадратен.</a:t>
            </a:r>
            <a:endParaRPr lang="mk-MK" sz="3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mk-MK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Агрегат во работа на локација пред Општина Куманово</a:t>
            </a:r>
            <a:endParaRPr lang="mk-MK" dirty="0"/>
          </a:p>
        </p:txBody>
      </p:sp>
      <p:pic>
        <p:nvPicPr>
          <p:cNvPr id="5121" name="Picture 38" descr="Slika_2_Aerosolna_metoda_Opstina_Kuman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2187972"/>
            <a:ext cx="7734314" cy="396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 smtClean="0"/>
              <a:t>Резултати од примена на Аеросолната метода во Куманово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06.02.2018 (Вторник)-Центар- Кафе </a:t>
            </a:r>
            <a:r>
              <a:rPr lang="mk-MK" smtClean="0"/>
              <a:t>бар Корзо</a:t>
            </a:r>
            <a:endParaRPr lang="mk-MK" dirty="0" smtClean="0"/>
          </a:p>
        </p:txBody>
      </p:sp>
      <p:pic>
        <p:nvPicPr>
          <p:cNvPr id="4098" name="Chart 1"/>
          <p:cNvPicPr>
            <a:picLocks noChangeArrowheads="1"/>
          </p:cNvPicPr>
          <p:nvPr/>
        </p:nvPicPr>
        <p:blipFill>
          <a:blip r:embed="rId2"/>
          <a:srcRect b="-82"/>
          <a:stretch>
            <a:fillRect/>
          </a:stretch>
        </p:blipFill>
        <p:spPr bwMode="auto">
          <a:xfrm>
            <a:off x="1309654" y="2714620"/>
            <a:ext cx="5753100" cy="3095625"/>
          </a:xfrm>
          <a:prstGeom prst="rect">
            <a:avLst/>
          </a:prstGeom>
          <a:noFill/>
        </p:spPr>
      </p:pic>
      <p:pic>
        <p:nvPicPr>
          <p:cNvPr id="4097" name="Chart 5"/>
          <p:cNvPicPr>
            <a:picLocks noChangeArrowheads="1"/>
          </p:cNvPicPr>
          <p:nvPr/>
        </p:nvPicPr>
        <p:blipFill>
          <a:blip r:embed="rId3"/>
          <a:srcRect b="-102"/>
          <a:stretch>
            <a:fillRect/>
          </a:stretch>
        </p:blipFill>
        <p:spPr bwMode="auto">
          <a:xfrm>
            <a:off x="8239140" y="1785926"/>
            <a:ext cx="2676525" cy="25050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552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0579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167702" y="4513326"/>
          <a:ext cx="2921635" cy="2344674"/>
        </p:xfrm>
        <a:graphic>
          <a:graphicData uri="http://schemas.openxmlformats.org/drawingml/2006/table">
            <a:tbl>
              <a:tblPr/>
              <a:tblGrid>
                <a:gridCol w="897890"/>
                <a:gridCol w="845185"/>
                <a:gridCol w="1178560"/>
              </a:tblGrid>
              <a:tr h="28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Пред/После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Средна вредност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 Од вредноста почетна </a:t>
                      </a:r>
                      <a:b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(Вредност пред)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196.72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100.00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После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104.20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52.97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Намaлување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92.52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47.03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МЖСПП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20:00h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70.73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mk-M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</a:t>
            </a:r>
            <a:r>
              <a:rPr lang="mk-MK" dirty="0" smtClean="0"/>
              <a:t>8</a:t>
            </a:r>
            <a:r>
              <a:rPr lang="en-US" dirty="0" smtClean="0"/>
              <a:t>.02.2018 (</a:t>
            </a:r>
            <a:r>
              <a:rPr lang="mk-MK" dirty="0" smtClean="0"/>
              <a:t>Четврток) - Градска болница</a:t>
            </a:r>
            <a:br>
              <a:rPr lang="mk-MK" dirty="0" smtClean="0"/>
            </a:br>
            <a:endParaRPr lang="mk-MK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9654" y="2214554"/>
            <a:ext cx="5733053" cy="357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8" y="1785926"/>
            <a:ext cx="2533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881950" y="4286256"/>
          <a:ext cx="3116580" cy="1315466"/>
        </p:xfrm>
        <a:graphic>
          <a:graphicData uri="http://schemas.openxmlformats.org/drawingml/2006/table">
            <a:tbl>
              <a:tblPr/>
              <a:tblGrid>
                <a:gridCol w="924560"/>
                <a:gridCol w="915670"/>
                <a:gridCol w="1276350"/>
              </a:tblGrid>
              <a:tr h="325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Пред/После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Средна вредност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 Од вредноста почетна </a:t>
                      </a:r>
                      <a:b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(Вредност пред)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367.55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100.00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После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238.45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64.88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Намaлување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129.10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35.12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k-MK" sz="1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881950" y="5715016"/>
          <a:ext cx="2921635" cy="385572"/>
        </p:xfrm>
        <a:graphic>
          <a:graphicData uri="http://schemas.openxmlformats.org/drawingml/2006/table">
            <a:tbl>
              <a:tblPr/>
              <a:tblGrid>
                <a:gridCol w="897890"/>
                <a:gridCol w="845185"/>
                <a:gridCol w="1178560"/>
              </a:tblGrid>
              <a:tr h="1377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МЖСПП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21:00h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205</a:t>
                      </a: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mk-M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09.02.2018 (</a:t>
            </a:r>
            <a:r>
              <a:rPr lang="mk-MK" dirty="0" smtClean="0"/>
              <a:t>Петок) - Бул. 3-та МУБ (Лукоил)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06" y="2143116"/>
            <a:ext cx="57626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Chart 4"/>
          <p:cNvPicPr>
            <a:picLocks noChangeArrowheads="1"/>
          </p:cNvPicPr>
          <p:nvPr/>
        </p:nvPicPr>
        <p:blipFill>
          <a:blip r:embed="rId3"/>
          <a:srcRect b="-102"/>
          <a:stretch>
            <a:fillRect/>
          </a:stretch>
        </p:blipFill>
        <p:spPr bwMode="auto">
          <a:xfrm>
            <a:off x="8024826" y="1428736"/>
            <a:ext cx="26765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881950" y="4071942"/>
          <a:ext cx="3097530" cy="1314831"/>
        </p:xfrm>
        <a:graphic>
          <a:graphicData uri="http://schemas.openxmlformats.org/drawingml/2006/table">
            <a:tbl>
              <a:tblPr/>
              <a:tblGrid>
                <a:gridCol w="918845"/>
                <a:gridCol w="909955"/>
                <a:gridCol w="1268730"/>
              </a:tblGrid>
              <a:tr h="324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Пред/После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Средна вредност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 Од вредноста почетна </a:t>
                      </a:r>
                      <a:b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(Вредност пред)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347.26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100.00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После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215.32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62.01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Намaлување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131.94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37.99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algn="l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mk-MK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mk-MK" sz="1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953388" y="5429264"/>
          <a:ext cx="2435859" cy="578358"/>
        </p:xfrm>
        <a:graphic>
          <a:graphicData uri="http://schemas.openxmlformats.org/drawingml/2006/table">
            <a:tbl>
              <a:tblPr/>
              <a:tblGrid>
                <a:gridCol w="722769"/>
                <a:gridCol w="711991"/>
                <a:gridCol w="1001099"/>
              </a:tblGrid>
              <a:tr h="179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МЖСПП  19h средна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82.85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mk-M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09.02.2018 (Петок)- улица Ѓорче Петров (Ќошар)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pic>
        <p:nvPicPr>
          <p:cNvPr id="32770" name="Chart 6"/>
          <p:cNvPicPr>
            <a:picLocks noChangeArrowheads="1"/>
          </p:cNvPicPr>
          <p:nvPr/>
        </p:nvPicPr>
        <p:blipFill>
          <a:blip r:embed="rId2"/>
          <a:srcRect b="-82"/>
          <a:stretch>
            <a:fillRect/>
          </a:stretch>
        </p:blipFill>
        <p:spPr bwMode="auto">
          <a:xfrm>
            <a:off x="1595406" y="2000240"/>
            <a:ext cx="5753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10578" y="4000504"/>
          <a:ext cx="2787650" cy="1735074"/>
        </p:xfrm>
        <a:graphic>
          <a:graphicData uri="http://schemas.openxmlformats.org/drawingml/2006/table">
            <a:tbl>
              <a:tblPr/>
              <a:tblGrid>
                <a:gridCol w="897890"/>
                <a:gridCol w="789305"/>
                <a:gridCol w="1100455"/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Пред/После</a:t>
                      </a:r>
                      <a:endParaRPr lang="mk-M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Средна вредност</a:t>
                      </a:r>
                      <a:endParaRPr lang="mk-M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 Од вредноста почетна </a:t>
                      </a:r>
                      <a:b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(Вредност пред)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347.26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100.00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После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186.91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53.82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Намaлување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160.35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46.18</a:t>
                      </a:r>
                      <a:endParaRPr lang="mk-M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10578" y="5929330"/>
          <a:ext cx="2793049" cy="385572"/>
        </p:xfrm>
        <a:graphic>
          <a:graphicData uri="http://schemas.openxmlformats.org/drawingml/2006/table">
            <a:tbl>
              <a:tblPr/>
              <a:tblGrid>
                <a:gridCol w="828755"/>
                <a:gridCol w="816396"/>
                <a:gridCol w="1147898"/>
              </a:tblGrid>
              <a:tr h="457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МЖСПП  19h средна</a:t>
                      </a:r>
                      <a:endParaRPr lang="mk-M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82.85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mk-M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Chart 7"/>
          <p:cNvPicPr>
            <a:picLocks noChangeArrowheads="1"/>
          </p:cNvPicPr>
          <p:nvPr/>
        </p:nvPicPr>
        <p:blipFill>
          <a:blip r:embed="rId3"/>
          <a:srcRect b="-102"/>
          <a:stretch>
            <a:fillRect/>
          </a:stretch>
        </p:blipFill>
        <p:spPr bwMode="auto">
          <a:xfrm>
            <a:off x="8310578" y="1214422"/>
            <a:ext cx="2676525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4400" dirty="0" smtClean="0"/>
              <a:t>12.02.2018 (Понеделник)- булевар Октомвриска Револуција - Скара кај Жмара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88" y="4143380"/>
            <a:ext cx="5910263" cy="1330325"/>
          </a:xfrm>
          <a:prstGeom prst="rect">
            <a:avLst/>
          </a:prstGeom>
          <a:noFill/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74" y="4128862"/>
            <a:ext cx="5312946" cy="1890949"/>
          </a:xfrm>
          <a:prstGeom prst="rect">
            <a:avLst/>
          </a:prstGeom>
          <a:noFill/>
        </p:spPr>
      </p:pic>
      <p:graphicFrame>
        <p:nvGraphicFramePr>
          <p:cNvPr id="13" name="Chart 12"/>
          <p:cNvGraphicFramePr/>
          <p:nvPr/>
        </p:nvGraphicFramePr>
        <p:xfrm>
          <a:off x="1095340" y="2143116"/>
          <a:ext cx="600079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7381884" y="1571612"/>
          <a:ext cx="2657475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12.02.2018 (Понеделник)-Улица Н.Тесла бр.16</a:t>
            </a:r>
            <a:br>
              <a:rPr lang="mk-MK" dirty="0" smtClean="0"/>
            </a:br>
            <a:endParaRPr lang="mk-MK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16" y="2000240"/>
            <a:ext cx="5761905" cy="3104762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4826" y="1357298"/>
            <a:ext cx="2686050" cy="2514600"/>
          </a:xfrm>
          <a:prstGeom prst="rect">
            <a:avLst/>
          </a:prstGeom>
          <a:noFill/>
        </p:spPr>
      </p:pic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095868" y="4071942"/>
          <a:ext cx="5910263" cy="1257300"/>
        </p:xfrm>
        <a:graphic>
          <a:graphicData uri="http://schemas.openxmlformats.org/presentationml/2006/ole">
            <p:oleObj spid="_x0000_s34820" name="Document" r:id="rId5" imgW="5909871" imgH="1257400" progId="Word.Document.12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024430" y="4000504"/>
          <a:ext cx="5910263" cy="1887537"/>
        </p:xfrm>
        <a:graphic>
          <a:graphicData uri="http://schemas.openxmlformats.org/presentationml/2006/ole">
            <p:oleObj spid="_x0000_s34821" name="Document" r:id="rId6" imgW="5909871" imgH="18871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15.02.2018 (Четврток)-ул.Б.Рибар (Ресторан Кобра)</a:t>
            </a:r>
            <a:endParaRPr lang="mk-MK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778" y="2000240"/>
            <a:ext cx="5762625" cy="3105150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40" y="1428736"/>
            <a:ext cx="2686050" cy="2514600"/>
          </a:xfrm>
          <a:prstGeom prst="rect">
            <a:avLst/>
          </a:prstGeom>
          <a:noFill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5868" y="4071942"/>
            <a:ext cx="5910263" cy="1146175"/>
          </a:xfrm>
          <a:prstGeom prst="rect">
            <a:avLst/>
          </a:prstGeom>
          <a:noFill/>
        </p:spPr>
      </p:pic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952992" y="4000504"/>
          <a:ext cx="5718175" cy="1993900"/>
        </p:xfrm>
        <a:graphic>
          <a:graphicData uri="http://schemas.openxmlformats.org/presentationml/2006/ole">
            <p:oleObj spid="_x0000_s36869" name="Document" r:id="rId6" imgW="5718083" imgH="19940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16.02.2018 (Петок)- ул. 11 Октомври (Општина Куманово)</a:t>
            </a:r>
            <a:endParaRPr lang="mk-MK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4" y="2214554"/>
            <a:ext cx="5762625" cy="3105150"/>
          </a:xfrm>
          <a:prstGeom prst="rect">
            <a:avLst/>
          </a:prstGeom>
          <a:noFill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8" y="2071678"/>
            <a:ext cx="2686050" cy="2514600"/>
          </a:xfrm>
          <a:prstGeom prst="rect">
            <a:avLst/>
          </a:prstGeom>
          <a:noFill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992" y="4714884"/>
            <a:ext cx="5910263" cy="1268413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8678" y="4429132"/>
            <a:ext cx="5718175" cy="20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9" y="188640"/>
            <a:ext cx="10178322" cy="836292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Квалитет на воздух во куманово</a:t>
            </a:r>
            <a:endParaRPr lang="en-US" dirty="0"/>
          </a:p>
        </p:txBody>
      </p:sp>
      <p:pic>
        <p:nvPicPr>
          <p:cNvPr id="4" name="Content Placeholder 3" descr="C:\Users\lovenk\AppData\Local\Microsoft\Windows\Temporary Internet Files\Content.Outlook\O1CUR07Y\WP_20160127_0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024932"/>
            <a:ext cx="10177592" cy="5728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56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17.02.2018 (Сабота)-ул. Гоце Делчев (автобуска постројка Здравствен дом)</a:t>
            </a:r>
            <a:endParaRPr lang="mk-MK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309654" y="2500306"/>
          <a:ext cx="6091255" cy="311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8" y="1857364"/>
            <a:ext cx="2682875" cy="2517775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36" y="4500570"/>
            <a:ext cx="3235325" cy="758825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810512" y="5429264"/>
          <a:ext cx="2501900" cy="190500"/>
        </p:xfrm>
        <a:graphic>
          <a:graphicData uri="http://schemas.openxmlformats.org/drawingml/2006/table">
            <a:tbl>
              <a:tblPr/>
              <a:tblGrid>
                <a:gridCol w="1255706"/>
                <a:gridCol w="124619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МЖСПП 20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 </a:t>
                      </a:r>
                      <a:r>
                        <a:rPr lang="mk-M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17.02.2018 (Сабота)-ул. Ѓорче Петров (Ќошар)</a:t>
            </a:r>
            <a:br>
              <a:rPr lang="mk-MK" dirty="0" smtClean="0"/>
            </a:br>
            <a:endParaRPr lang="mk-MK" dirty="0"/>
          </a:p>
        </p:txBody>
      </p:sp>
      <p:pic>
        <p:nvPicPr>
          <p:cNvPr id="40962" name="Chart 16"/>
          <p:cNvPicPr>
            <a:picLocks noChangeArrowheads="1"/>
          </p:cNvPicPr>
          <p:nvPr/>
        </p:nvPicPr>
        <p:blipFill>
          <a:blip r:embed="rId2"/>
          <a:srcRect b="-82"/>
          <a:stretch>
            <a:fillRect/>
          </a:stretch>
        </p:blipFill>
        <p:spPr bwMode="auto">
          <a:xfrm>
            <a:off x="1095340" y="1857364"/>
            <a:ext cx="5753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Chart 17"/>
          <p:cNvPicPr>
            <a:picLocks noChangeArrowheads="1"/>
          </p:cNvPicPr>
          <p:nvPr/>
        </p:nvPicPr>
        <p:blipFill>
          <a:blip r:embed="rId3"/>
          <a:srcRect b="-102"/>
          <a:stretch>
            <a:fillRect/>
          </a:stretch>
        </p:blipFill>
        <p:spPr bwMode="auto">
          <a:xfrm>
            <a:off x="7667636" y="1285860"/>
            <a:ext cx="26765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67636" y="3929066"/>
          <a:ext cx="2794000" cy="1735074"/>
        </p:xfrm>
        <a:graphic>
          <a:graphicData uri="http://schemas.openxmlformats.org/drawingml/2006/table">
            <a:tbl>
              <a:tblPr/>
              <a:tblGrid>
                <a:gridCol w="897890"/>
                <a:gridCol w="791845"/>
                <a:gridCol w="1104265"/>
              </a:tblGrid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Пред/После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Средна вредност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 Од вредноста почетна </a:t>
                      </a:r>
                      <a:b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mk-MK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(Вредност пред)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730.65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100.00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После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162.77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22.28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Намaлување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567.88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77.72</a:t>
                      </a:r>
                      <a:endParaRPr lang="mk-M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739074" y="5786454"/>
          <a:ext cx="1691005" cy="385572"/>
        </p:xfrm>
        <a:graphic>
          <a:graphicData uri="http://schemas.openxmlformats.org/drawingml/2006/table">
            <a:tbl>
              <a:tblPr/>
              <a:tblGrid>
                <a:gridCol w="849630"/>
                <a:gridCol w="841375"/>
              </a:tblGrid>
              <a:tr h="217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МЖСПП 20h средна</a:t>
                      </a:r>
                      <a:endParaRPr lang="mk-M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395.11</a:t>
                      </a:r>
                      <a:endParaRPr lang="mk-M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416486" cy="1903607"/>
          </a:xfrm>
        </p:spPr>
        <p:txBody>
          <a:bodyPr>
            <a:normAutofit fontScale="90000"/>
          </a:bodyPr>
          <a:lstStyle/>
          <a:p>
            <a:r>
              <a:rPr lang="mk-MK" b="1" dirty="0" smtClean="0"/>
              <a:t>Техничка спецификација за мерниот инструмент – Aerocet  Model 831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57429"/>
            <a:ext cx="6273082" cy="3522163"/>
          </a:xfrm>
        </p:spPr>
        <p:txBody>
          <a:bodyPr>
            <a:normAutofit fontScale="92500" lnSpcReduction="20000"/>
          </a:bodyPr>
          <a:lstStyle/>
          <a:p>
            <a:r>
              <a:rPr lang="mk-MK" sz="3200" dirty="0" smtClean="0">
                <a:solidFill>
                  <a:schemeClr val="tx1"/>
                </a:solidFill>
              </a:rPr>
              <a:t>Земање примерок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	</a:t>
            </a:r>
            <a:r>
              <a:rPr lang="mk-MK" sz="3200" dirty="0" smtClean="0">
                <a:solidFill>
                  <a:schemeClr val="tx1"/>
                </a:solidFill>
              </a:rPr>
              <a:t>1 minute </a:t>
            </a:r>
          </a:p>
          <a:p>
            <a:r>
              <a:rPr lang="mk-MK" sz="3200" dirty="0" smtClean="0">
                <a:solidFill>
                  <a:schemeClr val="tx1"/>
                </a:solidFill>
              </a:rPr>
              <a:t>Сертификат за калибрација на </a:t>
            </a:r>
            <a:r>
              <a:rPr lang="mk-MK" sz="3200" dirty="0" smtClean="0">
                <a:solidFill>
                  <a:schemeClr val="tx1"/>
                </a:solidFill>
              </a:rPr>
              <a:t>инструментот: до 05.10.2018 год.</a:t>
            </a:r>
          </a:p>
          <a:p>
            <a:r>
              <a:rPr lang="mk-MK" sz="3200" dirty="0" smtClean="0">
                <a:solidFill>
                  <a:schemeClr val="tx1"/>
                </a:solidFill>
              </a:rPr>
              <a:t>Точност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  <a:r>
              <a:rPr lang="en-US" sz="3200" dirty="0" smtClean="0">
                <a:solidFill>
                  <a:schemeClr val="tx1"/>
                </a:solidFill>
              </a:rPr>
              <a:t>	</a:t>
            </a:r>
            <a:r>
              <a:rPr lang="mk-MK" sz="3200" b="1" dirty="0" smtClean="0">
                <a:solidFill>
                  <a:schemeClr val="tx1"/>
                </a:solidFill>
              </a:rPr>
              <a:t> ± 10% to calibration </a:t>
            </a:r>
            <a:r>
              <a:rPr lang="mk-MK" sz="3200" b="1" dirty="0" smtClean="0">
                <a:solidFill>
                  <a:schemeClr val="tx1"/>
                </a:solidFill>
              </a:rPr>
              <a:t>aerosol</a:t>
            </a:r>
          </a:p>
          <a:p>
            <a:r>
              <a:rPr lang="mk-MK" sz="3200" dirty="0" smtClean="0">
                <a:solidFill>
                  <a:schemeClr val="tx1"/>
                </a:solidFill>
              </a:rPr>
              <a:t>Мерни параметри</a:t>
            </a:r>
            <a:r>
              <a:rPr lang="mk-MK" sz="3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  <a:r>
              <a:rPr lang="mk-MK" sz="3200" dirty="0" smtClean="0">
                <a:solidFill>
                  <a:schemeClr val="tx1"/>
                </a:solidFill>
              </a:rPr>
              <a:t> PM1</a:t>
            </a:r>
            <a:r>
              <a:rPr lang="mk-MK" sz="3200" dirty="0" smtClean="0">
                <a:solidFill>
                  <a:schemeClr val="tx1"/>
                </a:solidFill>
              </a:rPr>
              <a:t>, PM2.5, PM4, PM10, and TSP </a:t>
            </a:r>
          </a:p>
          <a:p>
            <a:endParaRPr lang="mk-MK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mk-MK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8" y="2071678"/>
            <a:ext cx="3944945" cy="3944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 smtClean="0"/>
              <a:t>Заклучок 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16" y="1285860"/>
            <a:ext cx="10287072" cy="5143535"/>
          </a:xfrm>
        </p:spPr>
        <p:txBody>
          <a:bodyPr>
            <a:noAutofit/>
          </a:bodyPr>
          <a:lstStyle/>
          <a:p>
            <a:r>
              <a:rPr lang="mk-MK" sz="2800" dirty="0" smtClean="0">
                <a:solidFill>
                  <a:schemeClr val="tx1"/>
                </a:solidFill>
              </a:rPr>
              <a:t>Врз основа на измерените и пресметани вредности од местата каде е применета методата, може да се заклучи дека примената на Аеросолната метода е </a:t>
            </a:r>
            <a:r>
              <a:rPr lang="mk-MK" sz="2800" b="1" dirty="0" smtClean="0">
                <a:solidFill>
                  <a:schemeClr val="tx1"/>
                </a:solidFill>
              </a:rPr>
              <a:t>УСПЕШНА</a:t>
            </a:r>
            <a:r>
              <a:rPr lang="mk-MK" sz="2800" b="1" dirty="0" smtClean="0">
                <a:solidFill>
                  <a:schemeClr val="tx1"/>
                </a:solidFill>
              </a:rPr>
              <a:t>.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mk-MK" sz="2800" dirty="0" smtClean="0">
                <a:solidFill>
                  <a:schemeClr val="tx1"/>
                </a:solidFill>
              </a:rPr>
              <a:t> </a:t>
            </a:r>
            <a:r>
              <a:rPr lang="mk-MK" sz="2800" dirty="0" smtClean="0">
                <a:solidFill>
                  <a:schemeClr val="tx1"/>
                </a:solidFill>
              </a:rPr>
              <a:t>Со примена на методата се добива намалување на загадувањето од 30-70% ( во зависност од висината на загадувањето во денот).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mk-MK" sz="2800" dirty="0" smtClean="0">
                <a:solidFill>
                  <a:schemeClr val="tx1"/>
                </a:solidFill>
              </a:rPr>
              <a:t>Кога </a:t>
            </a:r>
            <a:r>
              <a:rPr lang="mk-MK" sz="2800" dirty="0" smtClean="0">
                <a:solidFill>
                  <a:schemeClr val="tx1"/>
                </a:solidFill>
              </a:rPr>
              <a:t>е загадувањето во градот поголемо, ефектот од Аеросолната метода е поголем. </a:t>
            </a:r>
          </a:p>
          <a:p>
            <a:r>
              <a:rPr lang="mk-MK" sz="2800" dirty="0" smtClean="0">
                <a:solidFill>
                  <a:schemeClr val="tx1"/>
                </a:solidFill>
              </a:rPr>
              <a:t>Оправданоста на методата како една од краткорочните мерки за намалување на загадувањето е потполно валидирана.</a:t>
            </a:r>
          </a:p>
          <a:p>
            <a:endParaRPr lang="mk-M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512" y="2636912"/>
            <a:ext cx="9539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Благодарам </a:t>
            </a:r>
            <a:r>
              <a:rPr lang="mk-MK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з</a:t>
            </a:r>
            <a:r>
              <a:rPr lang="mk-MK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а вниманието</a:t>
            </a:r>
            <a:endParaRPr lang="mk-M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6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Национална законска регулатива за квалитет на воздух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2790585"/>
            <a:ext cx="5060346" cy="359359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Европска регулатива</a:t>
            </a:r>
          </a:p>
          <a:p>
            <a:r>
              <a:rPr lang="ru-RU" b="1" dirty="0" smtClean="0"/>
              <a:t>2008/50/EC </a:t>
            </a:r>
            <a:r>
              <a:rPr lang="ru-RU" dirty="0"/>
              <a:t>– Директива за квалитет на амбиентен квалитет на воздух и почист воздух во </a:t>
            </a:r>
            <a:r>
              <a:rPr lang="ru-RU" dirty="0" smtClean="0"/>
              <a:t>Европа</a:t>
            </a:r>
          </a:p>
          <a:p>
            <a:r>
              <a:rPr lang="mk-MK" b="1" dirty="0" smtClean="0"/>
              <a:t>2004/107/</a:t>
            </a:r>
            <a:r>
              <a:rPr lang="ru-RU" b="1" dirty="0"/>
              <a:t>EC</a:t>
            </a:r>
            <a:r>
              <a:rPr lang="en-US" b="1" dirty="0" smtClean="0"/>
              <a:t> </a:t>
            </a:r>
            <a:r>
              <a:rPr lang="en-US" dirty="0"/>
              <a:t>– </a:t>
            </a:r>
            <a:r>
              <a:rPr lang="mk-MK" dirty="0"/>
              <a:t>Директива која се однесува на </a:t>
            </a:r>
            <a:r>
              <a:rPr lang="mk-MK" dirty="0" smtClean="0"/>
              <a:t>арсен</a:t>
            </a:r>
            <a:r>
              <a:rPr lang="mk-MK" dirty="0"/>
              <a:t>, кадмиум, жива и полициклични ароматични јаглеводороди во амбиентниот воздух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mk-MK" dirty="0" smtClean="0"/>
              <a:t>.</a:t>
            </a:r>
          </a:p>
          <a:p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1775520" y="1632659"/>
            <a:ext cx="1368152" cy="11521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90 %</a:t>
            </a:r>
            <a:endParaRPr lang="mk-MK" dirty="0"/>
          </a:p>
        </p:txBody>
      </p:sp>
      <p:sp>
        <p:nvSpPr>
          <p:cNvPr id="6" name="TextBox 5"/>
          <p:cNvSpPr txBox="1"/>
          <p:nvPr/>
        </p:nvSpPr>
        <p:spPr>
          <a:xfrm>
            <a:off x="6725397" y="2117518"/>
            <a:ext cx="4968552" cy="4721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Национална регулатива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квалитет на амбиентен воздух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подзаконски акти </a:t>
            </a:r>
          </a:p>
          <a:p>
            <a:pPr marL="685800" lvl="1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гранични вредности за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квалитет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методологија за мониторинг на квалитет на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воздух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гранични вредности на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емисии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начин на мерење на емисии од стационарни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видови и содржина на плански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документи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4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538" y="1052736"/>
            <a:ext cx="7524328" cy="5324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897" y="116632"/>
            <a:ext cx="10532954" cy="936104"/>
          </a:xfrm>
        </p:spPr>
        <p:txBody>
          <a:bodyPr>
            <a:normAutofit/>
          </a:bodyPr>
          <a:lstStyle/>
          <a:p>
            <a:r>
              <a:rPr lang="mk-MK" sz="4800" dirty="0" smtClean="0"/>
              <a:t>Мониторинг на квалитет на воздух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96200" y="2286001"/>
            <a:ext cx="3533800" cy="3593591"/>
          </a:xfrm>
        </p:spPr>
        <p:txBody>
          <a:bodyPr/>
          <a:lstStyle/>
          <a:p>
            <a:pPr marL="0" indent="0">
              <a:buNone/>
            </a:pPr>
            <a:r>
              <a:rPr lang="mk-MK" dirty="0" smtClean="0"/>
              <a:t>ДАМСКВ</a:t>
            </a:r>
          </a:p>
          <a:p>
            <a:pPr>
              <a:buFontTx/>
              <a:buChar char="-"/>
            </a:pPr>
            <a:r>
              <a:rPr lang="mk-MK" dirty="0" smtClean="0"/>
              <a:t>17 мерни станици</a:t>
            </a:r>
          </a:p>
          <a:p>
            <a:pPr lvl="1">
              <a:buFontTx/>
              <a:buChar char="-"/>
            </a:pPr>
            <a:r>
              <a:rPr lang="mk-MK" dirty="0" smtClean="0"/>
              <a:t>5 во Скопје</a:t>
            </a:r>
          </a:p>
          <a:p>
            <a:pPr lvl="1">
              <a:buFontTx/>
              <a:buChar char="-"/>
            </a:pPr>
            <a:r>
              <a:rPr lang="mk-MK" dirty="0" smtClean="0"/>
              <a:t>1 во Куманово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10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62464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mk-MK" sz="5400" dirty="0"/>
              <a:t>Мониторинг на квалитет на воздух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71464" y="1916832"/>
            <a:ext cx="7924800" cy="4571888"/>
            <a:chOff x="2133600" y="1143056"/>
            <a:chExt cx="7924800" cy="4571888"/>
          </a:xfrm>
        </p:grpSpPr>
        <p:grpSp>
          <p:nvGrpSpPr>
            <p:cNvPr id="7" name="Group 6"/>
            <p:cNvGrpSpPr/>
            <p:nvPr/>
          </p:nvGrpSpPr>
          <p:grpSpPr>
            <a:xfrm>
              <a:off x="4986528" y="1195743"/>
              <a:ext cx="5071872" cy="2124817"/>
              <a:chOff x="2852928" y="52742"/>
              <a:chExt cx="5071872" cy="2124817"/>
            </a:xfrm>
            <a:scene3d>
              <a:camera prst="orthographicFront"/>
              <a:lightRig rig="flat" dir="t"/>
            </a:scene3d>
          </p:grpSpPr>
          <p:sp>
            <p:nvSpPr>
              <p:cNvPr id="17" name="Round Same Side Corner Rectangle 16"/>
              <p:cNvSpPr/>
              <p:nvPr/>
            </p:nvSpPr>
            <p:spPr>
              <a:xfrm rot="5400000">
                <a:off x="4326455" y="-1420785"/>
                <a:ext cx="2124817" cy="5071872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ound Same Side Corner Rectangle 4"/>
              <p:cNvSpPr txBox="1"/>
              <p:nvPr/>
            </p:nvSpPr>
            <p:spPr>
              <a:xfrm>
                <a:off x="2852928" y="156467"/>
                <a:ext cx="4968147" cy="191736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b="0" kern="1200" dirty="0" smtClean="0">
                    <a:latin typeface="+mn-lt"/>
                  </a:rPr>
                  <a:t>CO</a:t>
                </a:r>
                <a:r>
                  <a:rPr lang="mk-MK" sz="1200" b="0" kern="1200" dirty="0" smtClean="0">
                    <a:latin typeface="+mn-lt"/>
                  </a:rPr>
                  <a:t> </a:t>
                </a:r>
                <a:r>
                  <a:rPr lang="en-US" sz="1200" b="0" kern="1200" dirty="0" smtClean="0">
                    <a:latin typeface="+mn-lt"/>
                  </a:rPr>
                  <a:t>– </a:t>
                </a:r>
                <a:r>
                  <a:rPr lang="mk-MK" sz="1200" b="0" kern="1200" dirty="0" smtClean="0">
                    <a:latin typeface="+mn-lt"/>
                  </a:rPr>
                  <a:t> јаглерод моноксид</a:t>
                </a:r>
                <a:endParaRPr lang="mk-MK" sz="1200" b="0" kern="1200" dirty="0">
                  <a:latin typeface="+mn-lt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b="0" kern="1200" dirty="0" smtClean="0">
                    <a:latin typeface="+mn-lt"/>
                  </a:rPr>
                  <a:t>SO</a:t>
                </a:r>
                <a:r>
                  <a:rPr lang="en-US" sz="1200" b="0" kern="1200" baseline="-25000" dirty="0" smtClean="0">
                    <a:latin typeface="+mn-lt"/>
                  </a:rPr>
                  <a:t>2</a:t>
                </a:r>
                <a:r>
                  <a:rPr lang="en-US" sz="1200" b="0" kern="1200" dirty="0" smtClean="0">
                    <a:latin typeface="+mn-lt"/>
                  </a:rPr>
                  <a:t>– </a:t>
                </a:r>
                <a:r>
                  <a:rPr lang="mk-MK" sz="1200" b="0" kern="1200" dirty="0" smtClean="0">
                    <a:latin typeface="+mn-lt"/>
                  </a:rPr>
                  <a:t> сулфур диоксид</a:t>
                </a:r>
                <a:endParaRPr lang="en-US" sz="1200" b="0" kern="1200" dirty="0" smtClean="0">
                  <a:latin typeface="+mn-lt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mk-MK" sz="1200" b="0" kern="1200" dirty="0" smtClean="0">
                    <a:latin typeface="+mn-lt"/>
                  </a:rPr>
                  <a:t>Азотни оксиди</a:t>
                </a:r>
                <a:endParaRPr lang="en-US" sz="1200" b="0" kern="1200" dirty="0" smtClean="0">
                  <a:latin typeface="+mn-lt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b="0" kern="1200" dirty="0" smtClean="0">
                    <a:latin typeface="+mn-lt"/>
                  </a:rPr>
                  <a:t>O</a:t>
                </a:r>
                <a:r>
                  <a:rPr lang="en-US" sz="1200" b="0" kern="1200" baseline="-25000" dirty="0" smtClean="0">
                    <a:latin typeface="+mn-lt"/>
                  </a:rPr>
                  <a:t>3</a:t>
                </a:r>
                <a:r>
                  <a:rPr lang="en-US" sz="1200" b="0" kern="1200" dirty="0" smtClean="0">
                    <a:latin typeface="+mn-lt"/>
                  </a:rPr>
                  <a:t> – </a:t>
                </a:r>
                <a:r>
                  <a:rPr lang="mk-MK" sz="1200" b="0" kern="1200" dirty="0" smtClean="0">
                    <a:latin typeface="+mn-lt"/>
                  </a:rPr>
                  <a:t>озон</a:t>
                </a:r>
                <a:endParaRPr lang="en-US" sz="1200" b="0" kern="1200" dirty="0" smtClean="0">
                  <a:latin typeface="+mn-lt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b="0" kern="1200" dirty="0" smtClean="0">
                    <a:latin typeface="+mn-lt"/>
                  </a:rPr>
                  <a:t>PM</a:t>
                </a:r>
                <a:r>
                  <a:rPr lang="en-US" sz="1200" b="0" kern="1200" baseline="-25000" dirty="0" smtClean="0">
                    <a:latin typeface="+mn-lt"/>
                  </a:rPr>
                  <a:t>10</a:t>
                </a:r>
                <a:r>
                  <a:rPr lang="en-US" sz="1200" b="0" kern="1200" dirty="0" smtClean="0">
                    <a:latin typeface="+mn-lt"/>
                  </a:rPr>
                  <a:t> – </a:t>
                </a:r>
                <a:r>
                  <a:rPr lang="mk-MK" sz="1200" b="0" kern="1200" dirty="0" smtClean="0">
                    <a:latin typeface="+mn-lt"/>
                  </a:rPr>
                  <a:t>суспендирани честички со големина до </a:t>
                </a:r>
                <a:r>
                  <a:rPr lang="en-US" sz="1200" b="0" kern="1200" dirty="0" smtClean="0">
                    <a:latin typeface="+mn-lt"/>
                  </a:rPr>
                  <a:t>10</a:t>
                </a:r>
                <a:r>
                  <a:rPr lang="mk-MK" sz="1200" b="0" kern="1200" dirty="0" smtClean="0">
                    <a:latin typeface="+mn-lt"/>
                  </a:rPr>
                  <a:t> микро метри</a:t>
                </a:r>
                <a:endParaRPr lang="en-US" sz="1200" b="0" kern="1200" dirty="0" smtClean="0">
                  <a:latin typeface="+mn-lt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b="0" kern="1200" dirty="0" smtClean="0">
                    <a:latin typeface="+mn-lt"/>
                  </a:rPr>
                  <a:t>PM</a:t>
                </a:r>
                <a:r>
                  <a:rPr lang="en-US" sz="1200" b="0" kern="1200" baseline="-25000" dirty="0" smtClean="0">
                    <a:latin typeface="+mn-lt"/>
                  </a:rPr>
                  <a:t>2.5</a:t>
                </a:r>
                <a:r>
                  <a:rPr lang="en-US" sz="1200" b="0" kern="1200" dirty="0" smtClean="0">
                    <a:latin typeface="+mn-lt"/>
                  </a:rPr>
                  <a:t> – </a:t>
                </a:r>
                <a:r>
                  <a:rPr lang="mk-MK" sz="1200" b="0" kern="1200" dirty="0" smtClean="0">
                    <a:latin typeface="+mn-lt"/>
                  </a:rPr>
                  <a:t>суспендирани честички со големина до </a:t>
                </a:r>
                <a:r>
                  <a:rPr lang="en-US" sz="1200" b="0" kern="1200" dirty="0" smtClean="0">
                    <a:latin typeface="+mn-lt"/>
                  </a:rPr>
                  <a:t>2.5</a:t>
                </a:r>
                <a:r>
                  <a:rPr lang="mk-MK" sz="1200" b="0" kern="1200" dirty="0" smtClean="0">
                    <a:latin typeface="+mn-lt"/>
                  </a:rPr>
                  <a:t> микро метри</a:t>
                </a:r>
                <a:endParaRPr lang="en-US" sz="1200" b="0" kern="1200" dirty="0" smtClean="0">
                  <a:latin typeface="+mn-lt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b="0" kern="1200" dirty="0" smtClean="0">
                    <a:latin typeface="+mn-lt"/>
                  </a:rPr>
                  <a:t>BTX</a:t>
                </a:r>
                <a:r>
                  <a:rPr lang="mk-MK" sz="1200" b="0" kern="1200" dirty="0" smtClean="0">
                    <a:latin typeface="+mn-lt"/>
                  </a:rPr>
                  <a:t> </a:t>
                </a:r>
                <a:r>
                  <a:rPr lang="en-US" sz="1200" b="0" kern="1200" dirty="0" smtClean="0">
                    <a:latin typeface="+mn-lt"/>
                  </a:rPr>
                  <a:t>– </a:t>
                </a:r>
                <a:r>
                  <a:rPr lang="mk-MK" sz="1200" b="0" kern="1200" dirty="0" smtClean="0">
                    <a:latin typeface="+mn-lt"/>
                  </a:rPr>
                  <a:t> </a:t>
                </a:r>
                <a:r>
                  <a:rPr lang="en-US" sz="1200" b="0" kern="1200" dirty="0" smtClean="0">
                    <a:latin typeface="+mn-lt"/>
                  </a:rPr>
                  <a:t>(</a:t>
                </a:r>
                <a:r>
                  <a:rPr lang="mk-MK" sz="1200" b="0" kern="1200" dirty="0" smtClean="0">
                    <a:latin typeface="+mn-lt"/>
                  </a:rPr>
                  <a:t>бензен, орто и пара ксилен, толуен</a:t>
                </a:r>
                <a:r>
                  <a:rPr lang="en-US" sz="1200" b="0" kern="1200" dirty="0" smtClean="0">
                    <a:latin typeface="+mn-lt"/>
                  </a:rPr>
                  <a:t> </a:t>
                </a:r>
                <a:r>
                  <a:rPr lang="mk-MK" sz="1200" b="0" kern="1200" dirty="0" smtClean="0">
                    <a:latin typeface="+mn-lt"/>
                  </a:rPr>
                  <a:t>и етил бензен)</a:t>
                </a:r>
                <a:endParaRPr lang="en-US" sz="1200" b="0" kern="1200" dirty="0" smtClean="0">
                  <a:latin typeface="+mn-lt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133600" y="1143056"/>
              <a:ext cx="2852928" cy="2230189"/>
              <a:chOff x="0" y="55"/>
              <a:chExt cx="2852928" cy="2230189"/>
            </a:xfrm>
            <a:scene3d>
              <a:camera prst="orthographicFront"/>
              <a:lightRig rig="fla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0" y="55"/>
                <a:ext cx="2852928" cy="223018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6"/>
              <p:cNvSpPr txBox="1"/>
              <p:nvPr/>
            </p:nvSpPr>
            <p:spPr>
              <a:xfrm>
                <a:off x="108869" y="108924"/>
                <a:ext cx="2635190" cy="20124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53340" rIns="106680" bIns="5334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mk-MK" sz="2800" kern="1200" dirty="0" smtClean="0">
                    <a:effectLst/>
                    <a:latin typeface="+mn-lt"/>
                  </a:rPr>
                  <a:t>Еколошки параметри</a:t>
                </a:r>
                <a:endParaRPr lang="mk-MK" sz="2800" kern="1200" dirty="0">
                  <a:effectLst/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986528" y="3707774"/>
              <a:ext cx="5071872" cy="1784151"/>
              <a:chOff x="2852928" y="2564773"/>
              <a:chExt cx="5071872" cy="1784151"/>
            </a:xfrm>
            <a:scene3d>
              <a:camera prst="orthographicFront"/>
              <a:lightRig rig="flat" dir="t"/>
            </a:scene3d>
          </p:grpSpPr>
          <p:sp>
            <p:nvSpPr>
              <p:cNvPr id="13" name="Round Same Side Corner Rectangle 12"/>
              <p:cNvSpPr/>
              <p:nvPr/>
            </p:nvSpPr>
            <p:spPr>
              <a:xfrm rot="5400000">
                <a:off x="4496788" y="920913"/>
                <a:ext cx="1784151" cy="5071872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ound Same Side Corner Rectangle 8"/>
              <p:cNvSpPr txBox="1"/>
              <p:nvPr/>
            </p:nvSpPr>
            <p:spPr>
              <a:xfrm>
                <a:off x="2852928" y="2651869"/>
                <a:ext cx="4984777" cy="160996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mk-MK" sz="1200" kern="1200" dirty="0" smtClean="0">
                    <a:latin typeface="+mn-lt"/>
                    <a:cs typeface="Arial" pitchFamily="34" charset="0"/>
                  </a:rPr>
                  <a:t>Брзина на ветер</a:t>
                </a:r>
                <a:endParaRPr lang="mk-MK" sz="1200" kern="1200" dirty="0">
                  <a:latin typeface="+mn-lt"/>
                  <a:cs typeface="Arial" pitchFamily="34" charset="0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mk-MK" sz="1200" b="0" kern="1200" dirty="0" smtClean="0">
                    <a:latin typeface="+mn-lt"/>
                    <a:cs typeface="Arial" pitchFamily="34" charset="0"/>
                  </a:rPr>
                  <a:t>Правец на ветер</a:t>
                </a:r>
                <a:endParaRPr lang="en-GB" sz="1200" b="0" kern="1200" dirty="0" smtClean="0">
                  <a:latin typeface="+mn-lt"/>
                  <a:cs typeface="Arial" pitchFamily="34" charset="0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mk-MK" sz="1200" b="0" kern="1200" dirty="0" smtClean="0">
                    <a:latin typeface="+mn-lt"/>
                    <a:cs typeface="Arial" pitchFamily="34" charset="0"/>
                  </a:rPr>
                  <a:t>Температура</a:t>
                </a:r>
                <a:endParaRPr lang="en-GB" sz="1200" b="0" kern="1200" dirty="0" smtClean="0">
                  <a:latin typeface="+mn-lt"/>
                  <a:cs typeface="Arial" pitchFamily="34" charset="0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mk-MK" sz="1200" kern="1200" dirty="0" smtClean="0">
                    <a:latin typeface="+mn-lt"/>
                    <a:cs typeface="Arial" pitchFamily="34" charset="0"/>
                  </a:rPr>
                  <a:t>Влажност</a:t>
                </a:r>
                <a:endParaRPr lang="mk-MK" sz="1200" kern="1200" dirty="0">
                  <a:latin typeface="+mn-lt"/>
                  <a:cs typeface="Arial" pitchFamily="34" charset="0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mk-MK" sz="1200" kern="1200" dirty="0" smtClean="0">
                    <a:latin typeface="+mn-lt"/>
                    <a:cs typeface="Arial" pitchFamily="34" charset="0"/>
                  </a:rPr>
                  <a:t>Притисок</a:t>
                </a:r>
                <a:endParaRPr lang="mk-MK" sz="1200" kern="1200" dirty="0">
                  <a:latin typeface="+mn-lt"/>
                  <a:cs typeface="Arial" pitchFamily="34" charset="0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mk-MK" sz="1200" kern="1200" dirty="0" smtClean="0">
                    <a:latin typeface="+mn-lt"/>
                    <a:cs typeface="Arial" pitchFamily="34" charset="0"/>
                  </a:rPr>
                  <a:t>Глобална радијација</a:t>
                </a:r>
                <a:endParaRPr lang="en-GB" sz="1200" kern="1200" dirty="0" smtClean="0"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133600" y="3484755"/>
              <a:ext cx="2852928" cy="2230189"/>
              <a:chOff x="0" y="2341754"/>
              <a:chExt cx="2852928" cy="2230189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0" y="2341754"/>
                <a:ext cx="2852928" cy="223018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10"/>
              <p:cNvSpPr txBox="1"/>
              <p:nvPr/>
            </p:nvSpPr>
            <p:spPr>
              <a:xfrm>
                <a:off x="108869" y="2450623"/>
                <a:ext cx="2635190" cy="20124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53340" rIns="106680" bIns="5334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mk-MK" sz="2800" kern="1200" dirty="0" smtClean="0">
                    <a:latin typeface="+mn-lt"/>
                  </a:rPr>
                  <a:t>Метеоролошки параметри</a:t>
                </a:r>
                <a:endParaRPr lang="mk-MK" sz="2800" kern="12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77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2302036"/>
              </p:ext>
            </p:extLst>
          </p:nvPr>
        </p:nvGraphicFramePr>
        <p:xfrm>
          <a:off x="1271464" y="116632"/>
          <a:ext cx="7401718" cy="82281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47431">
                  <a:extLst>
                    <a:ext uri="{9D8B030D-6E8A-4147-A177-3AD203B41FA5}">
                      <a16:colId xmlns:a16="http://schemas.microsoft.com/office/drawing/2014/main" xmlns="" val="3255094825"/>
                    </a:ext>
                  </a:extLst>
                </a:gridCol>
                <a:gridCol w="1747431">
                  <a:extLst>
                    <a:ext uri="{9D8B030D-6E8A-4147-A177-3AD203B41FA5}">
                      <a16:colId xmlns:a16="http://schemas.microsoft.com/office/drawing/2014/main" xmlns="" val="2403843229"/>
                    </a:ext>
                  </a:extLst>
                </a:gridCol>
                <a:gridCol w="3906856">
                  <a:extLst>
                    <a:ext uri="{9D8B030D-6E8A-4147-A177-3AD203B41FA5}">
                      <a16:colId xmlns:a16="http://schemas.microsoft.com/office/drawing/2014/main" xmlns="" val="2590868638"/>
                    </a:ext>
                  </a:extLst>
                </a:gridCol>
              </a:tblGrid>
              <a:tr h="34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 dirty="0">
                          <a:effectLst/>
                        </a:rPr>
                        <a:t>Загадувачка супстанција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Период на средна вредност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Гранична вредност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2887975837"/>
                  </a:ext>
                </a:extLst>
              </a:tr>
              <a:tr h="78003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Сулфур диоксид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Еден час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350 µg/m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r>
                        <a:rPr lang="en-US" sz="1000" dirty="0">
                          <a:effectLst/>
                        </a:rPr>
                        <a:t>,</a:t>
                      </a:r>
                      <a:r>
                        <a:rPr lang="mk-MK" sz="1000" dirty="0">
                          <a:effectLst/>
                        </a:rPr>
                        <a:t>да не се надминува повеќе од 24 пати во текот на една календарска година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3550860270"/>
                  </a:ext>
                </a:extLst>
              </a:tr>
              <a:tr h="78003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Еден ден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125 µg/m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r>
                        <a:rPr lang="en-US" sz="1000">
                          <a:effectLst/>
                        </a:rPr>
                        <a:t>, </a:t>
                      </a:r>
                      <a:r>
                        <a:rPr lang="mk-MK" sz="1000">
                          <a:effectLst/>
                        </a:rPr>
                        <a:t>да не се надминува повеќе од 3 пати во текот на една календарска година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2186773003"/>
                  </a:ext>
                </a:extLst>
              </a:tr>
              <a:tr h="1704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1711516938"/>
                  </a:ext>
                </a:extLst>
              </a:tr>
              <a:tr h="78003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Азот диоксид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Еден час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200 µg/m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r>
                        <a:rPr lang="en-US" sz="1000">
                          <a:effectLst/>
                        </a:rPr>
                        <a:t>, </a:t>
                      </a:r>
                      <a:r>
                        <a:rPr lang="mk-MK" sz="1000">
                          <a:effectLst/>
                        </a:rPr>
                        <a:t>да не се надминува повеќе од 18 пати во текот на една календарска година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3121538529"/>
                  </a:ext>
                </a:extLst>
              </a:tr>
              <a:tr h="62402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Календарска год.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40 µg/m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2457813141"/>
                  </a:ext>
                </a:extLst>
              </a:tr>
              <a:tr h="1704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997006961"/>
                  </a:ext>
                </a:extLst>
              </a:tr>
              <a:tr h="62402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Бензен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Календарска год.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5 µg/m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2294197959"/>
                  </a:ext>
                </a:extLst>
              </a:tr>
              <a:tr h="1704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1053014323"/>
                  </a:ext>
                </a:extLst>
              </a:tr>
              <a:tr h="62402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Јаглерод моноксид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Осма максимална дневна просечна вредност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10 mg/m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4126224448"/>
                  </a:ext>
                </a:extLst>
              </a:tr>
              <a:tr h="1704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2552603862"/>
                  </a:ext>
                </a:extLst>
              </a:tr>
              <a:tr h="62402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Олово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Календарска год.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0.5 µg/m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4245596195"/>
                  </a:ext>
                </a:extLst>
              </a:tr>
              <a:tr h="1704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2411739511"/>
                  </a:ext>
                </a:extLst>
              </a:tr>
              <a:tr h="78003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</a:rPr>
                        <a:t>PM10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Еден ден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</a:rPr>
                        <a:t>50 µg/m</a:t>
                      </a:r>
                      <a:r>
                        <a:rPr lang="en-US" sz="1000" b="1" baseline="30000" dirty="0">
                          <a:effectLst/>
                        </a:rPr>
                        <a:t>3</a:t>
                      </a:r>
                      <a:r>
                        <a:rPr lang="en-US" sz="1000" b="1" dirty="0">
                          <a:effectLst/>
                        </a:rPr>
                        <a:t>, </a:t>
                      </a:r>
                      <a:r>
                        <a:rPr lang="mk-MK" sz="1000" b="1" dirty="0">
                          <a:effectLst/>
                        </a:rPr>
                        <a:t>да не се надминува повеќе од 35 пати во текот на една календарска година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1465116768"/>
                  </a:ext>
                </a:extLst>
              </a:tr>
              <a:tr h="62402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Календарска год.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40 µg/m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1828384356"/>
                  </a:ext>
                </a:extLst>
              </a:tr>
              <a:tr h="1704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2462683762"/>
                  </a:ext>
                </a:extLst>
              </a:tr>
              <a:tr h="62402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PM2.5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1000">
                          <a:effectLst/>
                        </a:rPr>
                        <a:t>Календарска год.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25 </a:t>
                      </a:r>
                      <a:r>
                        <a:rPr lang="en-US" sz="1000" dirty="0" err="1">
                          <a:effectLst/>
                        </a:rPr>
                        <a:t>μg</a:t>
                      </a:r>
                      <a:r>
                        <a:rPr lang="en-US" sz="1000" dirty="0">
                          <a:effectLst/>
                        </a:rPr>
                        <a:t>/m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241" marR="85241" marT="0" marB="0"/>
                </a:tc>
                <a:extLst>
                  <a:ext uri="{0D108BD9-81ED-4DB2-BD59-A6C34878D82A}">
                    <a16:rowId xmlns:a16="http://schemas.microsoft.com/office/drawing/2014/main" xmlns="" val="3282331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73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Регион на интерес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8248" y="642918"/>
            <a:ext cx="3482792" cy="6098449"/>
          </a:xfrm>
        </p:spPr>
        <p:txBody>
          <a:bodyPr>
            <a:normAutofit/>
          </a:bodyPr>
          <a:lstStyle/>
          <a:p>
            <a:r>
              <a:rPr lang="mk-MK" b="1" dirty="0" smtClean="0"/>
              <a:t>Општина Куманово</a:t>
            </a:r>
          </a:p>
          <a:p>
            <a:r>
              <a:rPr lang="mk-MK" b="1" dirty="0" smtClean="0"/>
              <a:t>Површина</a:t>
            </a:r>
            <a:r>
              <a:rPr lang="mk-MK" dirty="0" smtClean="0"/>
              <a:t>:509,48 м2</a:t>
            </a:r>
          </a:p>
          <a:p>
            <a:r>
              <a:rPr lang="mk-MK" b="1" dirty="0" smtClean="0">
                <a:hlinkClick r:id="rId2" tooltip="Надморска височина"/>
              </a:rPr>
              <a:t>Надм. височ.</a:t>
            </a:r>
            <a:r>
              <a:rPr lang="mk-MK" dirty="0" smtClean="0"/>
              <a:t>:330 м</a:t>
            </a:r>
          </a:p>
          <a:p>
            <a:r>
              <a:rPr lang="mk-MK" b="1" dirty="0" smtClean="0">
                <a:hlinkClick r:id="rId3" tooltip="Население"/>
              </a:rPr>
              <a:t>Население</a:t>
            </a:r>
            <a:r>
              <a:rPr lang="mk-MK" dirty="0" smtClean="0"/>
              <a:t>:105.484 жители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4034" y="1285860"/>
            <a:ext cx="58483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874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400" b="1" dirty="0" smtClean="0">
                <a:solidFill>
                  <a:schemeClr val="tx1"/>
                </a:solidFill>
              </a:rPr>
              <a:t>предлог мерки за  намалување на загадувањето во општина Куманово</a:t>
            </a:r>
            <a:endParaRPr lang="mk-MK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mk-MK" sz="3600" dirty="0" smtClean="0"/>
              <a:t>Примена на аеросолна метода</a:t>
            </a:r>
          </a:p>
          <a:p>
            <a:pPr lvl="0"/>
            <a:r>
              <a:rPr lang="mk-MK" sz="3600" dirty="0" smtClean="0"/>
              <a:t>Пошумување</a:t>
            </a:r>
          </a:p>
          <a:p>
            <a:pPr lvl="0"/>
            <a:r>
              <a:rPr lang="mk-MK" sz="3600" dirty="0" smtClean="0"/>
              <a:t>Контрола на возила</a:t>
            </a:r>
          </a:p>
          <a:p>
            <a:pPr lvl="0"/>
            <a:r>
              <a:rPr lang="mk-MK" sz="3600" dirty="0" smtClean="0"/>
              <a:t>Контрола на градежните активности</a:t>
            </a:r>
          </a:p>
          <a:p>
            <a:pPr lvl="0"/>
            <a:r>
              <a:rPr lang="mk-MK" sz="3600" dirty="0" smtClean="0"/>
              <a:t>Контрола на согорување</a:t>
            </a:r>
          </a:p>
          <a:p>
            <a:pPr lvl="0"/>
            <a:r>
              <a:rPr lang="mk-MK" sz="3600" dirty="0" smtClean="0"/>
              <a:t>Уредување на просторот</a:t>
            </a:r>
          </a:p>
          <a:p>
            <a:endParaRPr lang="mk-MK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400" dirty="0" smtClean="0"/>
              <a:t>Примена на аеросолната метода</a:t>
            </a:r>
            <a:endParaRPr lang="mk-MK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16" y="1428737"/>
            <a:ext cx="10191784" cy="445085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mk-MK" sz="3600" dirty="0" smtClean="0">
                <a:solidFill>
                  <a:schemeClr val="tx1"/>
                </a:solidFill>
              </a:rPr>
              <a:t>Примена на аеросолната метода која е најлесен, најефикасен и најефтин начин како да се намали загадувањето. </a:t>
            </a:r>
          </a:p>
          <a:p>
            <a:pPr lvl="0"/>
            <a:r>
              <a:rPr lang="mk-MK" sz="3600" dirty="0" smtClean="0">
                <a:solidFill>
                  <a:schemeClr val="tx1"/>
                </a:solidFill>
              </a:rPr>
              <a:t>Анализирајќи го градот Куманово може успешно да се анализира по сите улици кои имаат пролаз со ширина до 3 метри се врши со тракторски турбо атомизер со зафатнина на резервоарот од 1000л, 1500л или 2000л влечен од трактор со влечна моќ од 40 до 50 киловати а апликацијата се врши со употреба на чиста вода во која се додаваат различни засладувачи. </a:t>
            </a:r>
          </a:p>
          <a:p>
            <a:pPr lvl="0"/>
            <a:r>
              <a:rPr lang="mk-MK" sz="3600" dirty="0" smtClean="0">
                <a:solidFill>
                  <a:schemeClr val="tx1"/>
                </a:solidFill>
              </a:rPr>
              <a:t>Апликацијата се врши со млаз од ситни капки на околу 12м лево- десно и во висина со ситни капки од 50 до 1000 микро метри и околу 100 до 500 капки на цм2.</a:t>
            </a:r>
          </a:p>
          <a:p>
            <a:pPr lvl="0"/>
            <a:r>
              <a:rPr lang="mk-MK" sz="3600" dirty="0" smtClean="0">
                <a:solidFill>
                  <a:schemeClr val="tx1"/>
                </a:solidFill>
              </a:rPr>
              <a:t> На овој начин се зафаќаат сите нечистотии во воздухот и потоа гравитационо паѓаат на подлогата. </a:t>
            </a:r>
          </a:p>
          <a:p>
            <a:pPr lvl="0"/>
            <a:r>
              <a:rPr lang="mk-MK" sz="3600" dirty="0" smtClean="0">
                <a:solidFill>
                  <a:schemeClr val="tx1"/>
                </a:solidFill>
              </a:rPr>
              <a:t>За да не се кренат пак во воздухот во водата се ставаат различни засладувачи (прехранбени) во мали дози. </a:t>
            </a:r>
          </a:p>
          <a:p>
            <a:pPr lvl="0"/>
            <a:r>
              <a:rPr lang="mk-MK" sz="3600" dirty="0" smtClean="0">
                <a:solidFill>
                  <a:schemeClr val="tx1"/>
                </a:solidFill>
              </a:rPr>
              <a:t>Движењето на тракторот со турбо атомизетор е со работна брзина од 7 то 8 км/ч.</a:t>
            </a:r>
          </a:p>
          <a:p>
            <a:endParaRPr lang="mk-MK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34324</TotalTime>
  <Words>957</Words>
  <Application>Microsoft Office PowerPoint</Application>
  <PresentationFormat>Custom</PresentationFormat>
  <Paragraphs>249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Badge</vt:lpstr>
      <vt:lpstr>Microsoft Office Word Document</vt:lpstr>
      <vt:lpstr>ИЗВЕШТАЈ </vt:lpstr>
      <vt:lpstr>Квалитет на воздух во куманово</vt:lpstr>
      <vt:lpstr>Национална законска регулатива за квалитет на воздух</vt:lpstr>
      <vt:lpstr>Мониторинг на квалитет на воздух</vt:lpstr>
      <vt:lpstr>Мониторинг на квалитет на воздух</vt:lpstr>
      <vt:lpstr>Slide 6</vt:lpstr>
      <vt:lpstr>Регион на интерес</vt:lpstr>
      <vt:lpstr>предлог мерки за  намалување на загадувањето во општина Куманово</vt:lpstr>
      <vt:lpstr>Примена на аеросолната метода</vt:lpstr>
      <vt:lpstr>ФАКТОРИ КОИ ВЛИЈААТ НА КВАЛИТЕТОТ НА АПЛИКАЦИЈАТА, ГЛЕДАНО ОД ЕКСПЛОАТАЦИЈА НА АГРЕГАТОТ </vt:lpstr>
      <vt:lpstr>Агрегат во работа на локација пред Општина Куманово</vt:lpstr>
      <vt:lpstr>Резултати од примена на Аеросолната метода во Куманово </vt:lpstr>
      <vt:lpstr>08.02.2018 (Четврток) - Градска болница </vt:lpstr>
      <vt:lpstr>09.02.2018 (Петок) - Бул. 3-та МУБ (Лукоил)  </vt:lpstr>
      <vt:lpstr>09.02.2018 (Петок)- улица Ѓорче Петров (Ќошар)   </vt:lpstr>
      <vt:lpstr>12.02.2018 (Понеделник)- булевар Октомвриска Револуција - Скара кај Жмара </vt:lpstr>
      <vt:lpstr>12.02.2018 (Понеделник)-Улица Н.Тесла бр.16 </vt:lpstr>
      <vt:lpstr>15.02.2018 (Четврток)-ул.Б.Рибар (Ресторан Кобра)</vt:lpstr>
      <vt:lpstr>16.02.2018 (Петок)- ул. 11 Октомври (Општина Куманово)</vt:lpstr>
      <vt:lpstr>17.02.2018 (Сабота)-ул. Гоце Делчев (автобуска постројка Здравствен дом)</vt:lpstr>
      <vt:lpstr>17.02.2018 (Сабота)-ул. Ѓорче Петров (Ќошар) </vt:lpstr>
      <vt:lpstr>Техничка спецификација за мерниот инструмент – Aerocet  Model 831 </vt:lpstr>
      <vt:lpstr>Заклучок  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Kostoski</dc:creator>
  <cp:lastModifiedBy>komsoft</cp:lastModifiedBy>
  <cp:revision>482</cp:revision>
  <cp:lastPrinted>2017-10-18T08:26:27Z</cp:lastPrinted>
  <dcterms:created xsi:type="dcterms:W3CDTF">2015-11-09T14:10:17Z</dcterms:created>
  <dcterms:modified xsi:type="dcterms:W3CDTF">2018-03-09T14:40:22Z</dcterms:modified>
</cp:coreProperties>
</file>